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9" r:id="rId1"/>
  </p:sldMasterIdLst>
  <p:notesMasterIdLst>
    <p:notesMasterId r:id="rId111"/>
  </p:notesMasterIdLst>
  <p:sldIdLst>
    <p:sldId id="415" r:id="rId2"/>
    <p:sldId id="304" r:id="rId3"/>
    <p:sldId id="302" r:id="rId4"/>
    <p:sldId id="423" r:id="rId5"/>
    <p:sldId id="425" r:id="rId6"/>
    <p:sldId id="426" r:id="rId7"/>
    <p:sldId id="427" r:id="rId8"/>
    <p:sldId id="428" r:id="rId9"/>
    <p:sldId id="430" r:id="rId10"/>
    <p:sldId id="431" r:id="rId11"/>
    <p:sldId id="439" r:id="rId12"/>
    <p:sldId id="440" r:id="rId13"/>
    <p:sldId id="438" r:id="rId14"/>
    <p:sldId id="441" r:id="rId15"/>
    <p:sldId id="442" r:id="rId16"/>
    <p:sldId id="443" r:id="rId17"/>
    <p:sldId id="444" r:id="rId18"/>
    <p:sldId id="268" r:id="rId19"/>
    <p:sldId id="445" r:id="rId20"/>
    <p:sldId id="446" r:id="rId21"/>
    <p:sldId id="315" r:id="rId22"/>
    <p:sldId id="448" r:id="rId23"/>
    <p:sldId id="449" r:id="rId24"/>
    <p:sldId id="282" r:id="rId25"/>
    <p:sldId id="283" r:id="rId26"/>
    <p:sldId id="374" r:id="rId27"/>
    <p:sldId id="451" r:id="rId28"/>
    <p:sldId id="284" r:id="rId29"/>
    <p:sldId id="452" r:id="rId30"/>
    <p:sldId id="453" r:id="rId31"/>
    <p:sldId id="454" r:id="rId32"/>
    <p:sldId id="455" r:id="rId33"/>
    <p:sldId id="456" r:id="rId34"/>
    <p:sldId id="457" r:id="rId35"/>
    <p:sldId id="458" r:id="rId36"/>
    <p:sldId id="459" r:id="rId37"/>
    <p:sldId id="277" r:id="rId38"/>
    <p:sldId id="460" r:id="rId39"/>
    <p:sldId id="381" r:id="rId40"/>
    <p:sldId id="461" r:id="rId41"/>
    <p:sldId id="462" r:id="rId42"/>
    <p:sldId id="324" r:id="rId43"/>
    <p:sldId id="382" r:id="rId44"/>
    <p:sldId id="383" r:id="rId45"/>
    <p:sldId id="463" r:id="rId46"/>
    <p:sldId id="464" r:id="rId47"/>
    <p:sldId id="432" r:id="rId48"/>
    <p:sldId id="465" r:id="rId49"/>
    <p:sldId id="466" r:id="rId50"/>
    <p:sldId id="467" r:id="rId51"/>
    <p:sldId id="468" r:id="rId52"/>
    <p:sldId id="470" r:id="rId53"/>
    <p:sldId id="469" r:id="rId54"/>
    <p:sldId id="471" r:id="rId55"/>
    <p:sldId id="472" r:id="rId56"/>
    <p:sldId id="384" r:id="rId57"/>
    <p:sldId id="285" r:id="rId58"/>
    <p:sldId id="474" r:id="rId59"/>
    <p:sldId id="385" r:id="rId60"/>
    <p:sldId id="473" r:id="rId61"/>
    <p:sldId id="387" r:id="rId62"/>
    <p:sldId id="327" r:id="rId63"/>
    <p:sldId id="475" r:id="rId64"/>
    <p:sldId id="328" r:id="rId65"/>
    <p:sldId id="329" r:id="rId66"/>
    <p:sldId id="405" r:id="rId67"/>
    <p:sldId id="406" r:id="rId68"/>
    <p:sldId id="407" r:id="rId69"/>
    <p:sldId id="408" r:id="rId70"/>
    <p:sldId id="409" r:id="rId71"/>
    <p:sldId id="434" r:id="rId72"/>
    <p:sldId id="435" r:id="rId73"/>
    <p:sldId id="436" r:id="rId74"/>
    <p:sldId id="437" r:id="rId75"/>
    <p:sldId id="478" r:id="rId76"/>
    <p:sldId id="476" r:id="rId77"/>
    <p:sldId id="479" r:id="rId78"/>
    <p:sldId id="286" r:id="rId79"/>
    <p:sldId id="294" r:id="rId80"/>
    <p:sldId id="480" r:id="rId81"/>
    <p:sldId id="331" r:id="rId82"/>
    <p:sldId id="481" r:id="rId83"/>
    <p:sldId id="287" r:id="rId84"/>
    <p:sldId id="388" r:id="rId85"/>
    <p:sldId id="389" r:id="rId86"/>
    <p:sldId id="295" r:id="rId87"/>
    <p:sldId id="482" r:id="rId88"/>
    <p:sldId id="333" r:id="rId89"/>
    <p:sldId id="412" r:id="rId90"/>
    <p:sldId id="483" r:id="rId91"/>
    <p:sldId id="289" r:id="rId92"/>
    <p:sldId id="288" r:id="rId93"/>
    <p:sldId id="334" r:id="rId94"/>
    <p:sldId id="336" r:id="rId95"/>
    <p:sldId id="484" r:id="rId96"/>
    <p:sldId id="485" r:id="rId97"/>
    <p:sldId id="486" r:id="rId98"/>
    <p:sldId id="487" r:id="rId99"/>
    <p:sldId id="488" r:id="rId100"/>
    <p:sldId id="489" r:id="rId101"/>
    <p:sldId id="490" r:id="rId102"/>
    <p:sldId id="491" r:id="rId103"/>
    <p:sldId id="492" r:id="rId104"/>
    <p:sldId id="493" r:id="rId105"/>
    <p:sldId id="494" r:id="rId106"/>
    <p:sldId id="340" r:id="rId107"/>
    <p:sldId id="341" r:id="rId108"/>
    <p:sldId id="363" r:id="rId109"/>
    <p:sldId id="362" r:id="rId11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5F978D"/>
    <a:srgbClr val="D57A15"/>
    <a:srgbClr val="7B7ABB"/>
    <a:srgbClr val="0000CC"/>
    <a:srgbClr val="339966"/>
    <a:srgbClr val="009900"/>
    <a:srgbClr val="00CC00"/>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993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2EDC03B-B52C-4CF8-8612-774DAB48BDE2}" type="slidenum">
              <a:rPr lang="en-US"/>
              <a:pPr/>
              <a:t>‹#›</a:t>
            </a:fld>
            <a:endParaRPr lang="en-US"/>
          </a:p>
        </p:txBody>
      </p:sp>
    </p:spTree>
    <p:extLst>
      <p:ext uri="{BB962C8B-B14F-4D97-AF65-F5344CB8AC3E}">
        <p14:creationId xmlns:p14="http://schemas.microsoft.com/office/powerpoint/2010/main" val="25182869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37826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10571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369570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262625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EF1087-AA4C-4D7D-945C-7274AB4D4164}" type="slidenum">
              <a:rPr lang="en-US"/>
              <a:pPr eaLnBrk="1" hangingPunct="1"/>
              <a:t>108</a:t>
            </a:fld>
            <a:endParaRPr lang="en-US"/>
          </a:p>
        </p:txBody>
      </p:sp>
    </p:spTree>
    <p:extLst>
      <p:ext uri="{BB962C8B-B14F-4D97-AF65-F5344CB8AC3E}">
        <p14:creationId xmlns:p14="http://schemas.microsoft.com/office/powerpoint/2010/main" val="25972291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1152525" y="692150"/>
            <a:ext cx="4554538" cy="3416300"/>
          </a:xfrm>
          <a:ln/>
        </p:spPr>
      </p:sp>
      <p:sp>
        <p:nvSpPr>
          <p:cNvPr id="18841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1275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03523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86125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2176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6252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0340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22803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4296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19266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4744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40059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43467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30809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66533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77427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78471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41723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87435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84943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44044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53045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60033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4275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83400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15071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355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90081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15164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76211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7981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Transaction processing statements are used with DML commands such as INSERT </a:t>
            </a:r>
            <a:r>
              <a:rPr lang="en-US" dirty="0" smtClean="0"/>
              <a:t>and UPDATE</a:t>
            </a:r>
            <a:r>
              <a:rPr lang="en-US" dirty="0"/>
              <a:t>. MySQL 5.6 enables an </a:t>
            </a:r>
            <a:r>
              <a:rPr lang="en-US" b="1" dirty="0" err="1"/>
              <a:t>autocommit</a:t>
            </a:r>
            <a:r>
              <a:rPr lang="en-US" b="1" dirty="0"/>
              <a:t> mode </a:t>
            </a:r>
            <a:r>
              <a:rPr lang="en-US" dirty="0"/>
              <a:t>(implicit COMMIT mode) by default</a:t>
            </a:r>
            <a:r>
              <a:rPr lang="en-US" dirty="0" smtClean="0"/>
              <a:t>, where </a:t>
            </a:r>
            <a:r>
              <a:rPr lang="en-US" dirty="0"/>
              <a:t>a successful transaction is committed to the database automatically</a:t>
            </a:r>
            <a:r>
              <a:rPr lang="en-US" dirty="0" smtClean="0"/>
              <a:t>.</a:t>
            </a:r>
          </a:p>
          <a:p>
            <a:r>
              <a:rPr lang="en-US" dirty="0" smtClean="0"/>
              <a:t>This </a:t>
            </a:r>
            <a:r>
              <a:rPr lang="en-US" dirty="0"/>
              <a:t>is shown in </a:t>
            </a:r>
            <a:r>
              <a:rPr lang="en-US" dirty="0" smtClean="0"/>
              <a:t>this figure 10C-45 </a:t>
            </a:r>
            <a:r>
              <a:rPr lang="en-US" dirty="0"/>
              <a:t>by the fact that the Toggle </a:t>
            </a:r>
            <a:r>
              <a:rPr lang="en-US" dirty="0" err="1"/>
              <a:t>autocommit</a:t>
            </a:r>
            <a:r>
              <a:rPr lang="en-US" dirty="0"/>
              <a:t> mode button is shown in color, indicating </a:t>
            </a:r>
            <a:r>
              <a:rPr lang="en-US" dirty="0" smtClean="0"/>
              <a:t>that </a:t>
            </a:r>
            <a:r>
              <a:rPr lang="en-US" dirty="0" err="1" smtClean="0"/>
              <a:t>autocommit</a:t>
            </a:r>
            <a:r>
              <a:rPr lang="en-US" dirty="0" smtClean="0"/>
              <a:t> </a:t>
            </a:r>
            <a:r>
              <a:rPr lang="en-US" dirty="0"/>
              <a:t>mode is enabled. However, and as the name of the Toggle </a:t>
            </a:r>
            <a:r>
              <a:rPr lang="en-US" dirty="0" err="1"/>
              <a:t>autocommit</a:t>
            </a:r>
            <a:r>
              <a:rPr lang="en-US" dirty="0"/>
              <a:t> mode button</a:t>
            </a:r>
          </a:p>
          <a:p>
            <a:r>
              <a:rPr lang="en-US" dirty="0"/>
              <a:t>implies, </a:t>
            </a:r>
            <a:r>
              <a:rPr lang="en-US" dirty="0" err="1"/>
              <a:t>autocommit</a:t>
            </a:r>
            <a:r>
              <a:rPr lang="en-US" dirty="0"/>
              <a:t> mode can be disabled by using the Toggle </a:t>
            </a:r>
            <a:r>
              <a:rPr lang="en-US" dirty="0" err="1"/>
              <a:t>autocommit</a:t>
            </a:r>
            <a:r>
              <a:rPr lang="en-US" dirty="0"/>
              <a:t> mode </a:t>
            </a:r>
            <a:r>
              <a:rPr lang="en-US" dirty="0" err="1"/>
              <a:t>button.</a:t>
            </a:r>
            <a:r>
              <a:rPr lang="en-US" dirty="0" err="1" smtClean="0"/>
              <a:t>When</a:t>
            </a:r>
            <a:r>
              <a:rPr lang="en-US" dirty="0" smtClean="0"/>
              <a:t> </a:t>
            </a:r>
            <a:r>
              <a:rPr lang="en-US" dirty="0"/>
              <a:t>MySQL </a:t>
            </a:r>
            <a:r>
              <a:rPr lang="en-US" dirty="0" err="1"/>
              <a:t>autocommit</a:t>
            </a:r>
            <a:r>
              <a:rPr lang="en-US" dirty="0"/>
              <a:t> mode is disabled, the Commit and Rollback buttons will </a:t>
            </a:r>
            <a:r>
              <a:rPr lang="en-US" dirty="0" smtClean="0"/>
              <a:t>become functional </a:t>
            </a:r>
            <a:r>
              <a:rPr lang="en-US" dirty="0"/>
              <a:t>and appear in color rather than grayed out as they are shown in </a:t>
            </a:r>
            <a:r>
              <a:rPr lang="en-US" dirty="0" smtClean="0"/>
              <a:t>this figure.</a:t>
            </a:r>
            <a:endParaRPr lang="en-US" dirty="0"/>
          </a:p>
          <a:p>
            <a:r>
              <a:rPr lang="en-US" dirty="0"/>
              <a:t>Disabling MySQL </a:t>
            </a:r>
            <a:r>
              <a:rPr lang="en-US" dirty="0" err="1"/>
              <a:t>autocommit</a:t>
            </a:r>
            <a:r>
              <a:rPr lang="en-US" dirty="0"/>
              <a:t> mode means that explicit transaction COMMIT </a:t>
            </a:r>
            <a:r>
              <a:rPr lang="en-US" dirty="0" smtClean="0"/>
              <a:t>actions must </a:t>
            </a:r>
            <a:r>
              <a:rPr lang="en-US" dirty="0"/>
              <a:t>be done, either by (1) running a COMMIT statement or (2) clicking the Commit </a:t>
            </a:r>
            <a:r>
              <a:rPr lang="en-US" dirty="0" smtClean="0"/>
              <a:t>button after </a:t>
            </a:r>
            <a:r>
              <a:rPr lang="en-US" dirty="0"/>
              <a:t>the DML transaction is completed.</a:t>
            </a:r>
            <a:endParaRPr lang="en-US" dirty="0" smtClean="0">
              <a:latin typeface="Arial" panose="020B0604020202020204" pitchFamily="34" charset="0"/>
            </a:endParaRPr>
          </a:p>
        </p:txBody>
      </p:sp>
    </p:spTree>
    <p:extLst>
      <p:ext uri="{BB962C8B-B14F-4D97-AF65-F5344CB8AC3E}">
        <p14:creationId xmlns:p14="http://schemas.microsoft.com/office/powerpoint/2010/main" val="1848001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3747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13594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1514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50288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46</a:t>
            </a:fld>
            <a:endParaRPr lang="en-US"/>
          </a:p>
        </p:txBody>
      </p:sp>
    </p:spTree>
    <p:extLst>
      <p:ext uri="{BB962C8B-B14F-4D97-AF65-F5344CB8AC3E}">
        <p14:creationId xmlns:p14="http://schemas.microsoft.com/office/powerpoint/2010/main" val="4134591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47</a:t>
            </a:fld>
            <a:endParaRPr lang="en-US"/>
          </a:p>
        </p:txBody>
      </p:sp>
    </p:spTree>
    <p:extLst>
      <p:ext uri="{BB962C8B-B14F-4D97-AF65-F5344CB8AC3E}">
        <p14:creationId xmlns:p14="http://schemas.microsoft.com/office/powerpoint/2010/main" val="1473205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48</a:t>
            </a:fld>
            <a:endParaRPr lang="en-US"/>
          </a:p>
        </p:txBody>
      </p:sp>
    </p:spTree>
    <p:extLst>
      <p:ext uri="{BB962C8B-B14F-4D97-AF65-F5344CB8AC3E}">
        <p14:creationId xmlns:p14="http://schemas.microsoft.com/office/powerpoint/2010/main" val="1368377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49</a:t>
            </a:fld>
            <a:endParaRPr lang="en-US"/>
          </a:p>
        </p:txBody>
      </p:sp>
    </p:spTree>
    <p:extLst>
      <p:ext uri="{BB962C8B-B14F-4D97-AF65-F5344CB8AC3E}">
        <p14:creationId xmlns:p14="http://schemas.microsoft.com/office/powerpoint/2010/main" val="2694907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50</a:t>
            </a:fld>
            <a:endParaRPr lang="en-US"/>
          </a:p>
        </p:txBody>
      </p:sp>
    </p:spTree>
    <p:extLst>
      <p:ext uri="{BB962C8B-B14F-4D97-AF65-F5344CB8AC3E}">
        <p14:creationId xmlns:p14="http://schemas.microsoft.com/office/powerpoint/2010/main" val="4282763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51</a:t>
            </a:fld>
            <a:endParaRPr lang="en-US"/>
          </a:p>
        </p:txBody>
      </p:sp>
    </p:spTree>
    <p:extLst>
      <p:ext uri="{BB962C8B-B14F-4D97-AF65-F5344CB8AC3E}">
        <p14:creationId xmlns:p14="http://schemas.microsoft.com/office/powerpoint/2010/main" val="2727689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52</a:t>
            </a:fld>
            <a:endParaRPr lang="en-US"/>
          </a:p>
        </p:txBody>
      </p:sp>
    </p:spTree>
    <p:extLst>
      <p:ext uri="{BB962C8B-B14F-4D97-AF65-F5344CB8AC3E}">
        <p14:creationId xmlns:p14="http://schemas.microsoft.com/office/powerpoint/2010/main" val="3448141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53</a:t>
            </a:fld>
            <a:endParaRPr lang="en-US"/>
          </a:p>
        </p:txBody>
      </p:sp>
    </p:spTree>
    <p:extLst>
      <p:ext uri="{BB962C8B-B14F-4D97-AF65-F5344CB8AC3E}">
        <p14:creationId xmlns:p14="http://schemas.microsoft.com/office/powerpoint/2010/main" val="237351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97780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54</a:t>
            </a:fld>
            <a:endParaRPr lang="en-US"/>
          </a:p>
        </p:txBody>
      </p:sp>
    </p:spTree>
    <p:extLst>
      <p:ext uri="{BB962C8B-B14F-4D97-AF65-F5344CB8AC3E}">
        <p14:creationId xmlns:p14="http://schemas.microsoft.com/office/powerpoint/2010/main" val="601110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99EFF-B461-43B8-AB43-323804820369}" type="slidenum">
              <a:rPr lang="en-US" smtClean="0"/>
              <a:pPr/>
              <a:t>55</a:t>
            </a:fld>
            <a:endParaRPr lang="en-US"/>
          </a:p>
        </p:txBody>
      </p:sp>
    </p:spTree>
    <p:extLst>
      <p:ext uri="{BB962C8B-B14F-4D97-AF65-F5344CB8AC3E}">
        <p14:creationId xmlns:p14="http://schemas.microsoft.com/office/powerpoint/2010/main" val="642514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527750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46077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Note the use of the </a:t>
            </a:r>
            <a:r>
              <a:rPr lang="en-US" b="1" dirty="0"/>
              <a:t>BEGIN . . . END keywords</a:t>
            </a:r>
            <a:r>
              <a:rPr lang="en-US" dirty="0"/>
              <a:t>, which defines a block of Transact-SQL </a:t>
            </a:r>
            <a:r>
              <a:rPr lang="en-US" dirty="0" smtClean="0"/>
              <a:t>statements so </a:t>
            </a:r>
            <a:r>
              <a:rPr lang="en-US" dirty="0"/>
              <a:t>more than one statement can be executed, to contain all procedural statements </a:t>
            </a:r>
            <a:r>
              <a:rPr lang="en-US" dirty="0" smtClean="0"/>
              <a:t>in the </a:t>
            </a:r>
            <a:r>
              <a:rPr lang="en-US" dirty="0"/>
              <a:t>user-defined function, stored procedure, or trigger.</a:t>
            </a:r>
            <a:endParaRPr lang="en-US" dirty="0" smtClean="0">
              <a:latin typeface="Arial" panose="020B0604020202020204" pitchFamily="34" charset="0"/>
            </a:endParaRPr>
          </a:p>
        </p:txBody>
      </p:sp>
    </p:spTree>
    <p:extLst>
      <p:ext uri="{BB962C8B-B14F-4D97-AF65-F5344CB8AC3E}">
        <p14:creationId xmlns:p14="http://schemas.microsoft.com/office/powerpoint/2010/main" val="189762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SQL </a:t>
            </a:r>
            <a:r>
              <a:rPr lang="en-US" dirty="0"/>
              <a:t>statements in procedures and triggers are written with a </a:t>
            </a:r>
            <a:r>
              <a:rPr lang="en-US" b="1" dirty="0"/>
              <a:t>delimiter</a:t>
            </a:r>
            <a:r>
              <a:rPr lang="en-US" dirty="0"/>
              <a:t>, the same </a:t>
            </a:r>
            <a:r>
              <a:rPr lang="en-US" dirty="0" smtClean="0"/>
              <a:t>semicolon (;) </a:t>
            </a:r>
            <a:r>
              <a:rPr lang="en-US" dirty="0"/>
              <a:t>required in nonprocedural SQL statements</a:t>
            </a:r>
            <a:r>
              <a:rPr lang="en-US" dirty="0" smtClean="0"/>
              <a:t>.</a:t>
            </a:r>
          </a:p>
          <a:p>
            <a:r>
              <a:rPr lang="en-US" dirty="0" smtClean="0"/>
              <a:t>However</a:t>
            </a:r>
            <a:r>
              <a:rPr lang="en-US" dirty="0"/>
              <a:t>, when working with stored </a:t>
            </a:r>
            <a:r>
              <a:rPr lang="en-US" dirty="0" smtClean="0"/>
              <a:t>procedures in </a:t>
            </a:r>
            <a:r>
              <a:rPr lang="en-US" dirty="0"/>
              <a:t>a command-line editor, MYSQL needs to use a different delimiter to allow input </a:t>
            </a:r>
            <a:r>
              <a:rPr lang="en-US" dirty="0" smtClean="0"/>
              <a:t>of semicolons </a:t>
            </a:r>
            <a:r>
              <a:rPr lang="en-US" i="1" dirty="0"/>
              <a:t>within </a:t>
            </a:r>
            <a:r>
              <a:rPr lang="en-US" dirty="0"/>
              <a:t>the procedure</a:t>
            </a:r>
            <a:r>
              <a:rPr lang="en-US" dirty="0" smtClean="0"/>
              <a:t>.</a:t>
            </a:r>
          </a:p>
          <a:p>
            <a:r>
              <a:rPr lang="en-US" dirty="0" smtClean="0"/>
              <a:t>For </a:t>
            </a:r>
            <a:r>
              <a:rPr lang="en-US" dirty="0"/>
              <a:t>consistency, we will continue to use the semicolons </a:t>
            </a:r>
            <a:r>
              <a:rPr lang="en-US" dirty="0" smtClean="0"/>
              <a:t>for SQL </a:t>
            </a:r>
            <a:r>
              <a:rPr lang="en-US" dirty="0"/>
              <a:t>statements but will switch to the </a:t>
            </a:r>
            <a:r>
              <a:rPr lang="en-US" b="1" dirty="0"/>
              <a:t>delimiter // (slash slash) </a:t>
            </a:r>
            <a:r>
              <a:rPr lang="en-US" dirty="0"/>
              <a:t>for creating stored procedures.</a:t>
            </a:r>
            <a:endParaRPr lang="en-US" dirty="0" smtClean="0">
              <a:latin typeface="Arial" panose="020B0604020202020204" pitchFamily="34" charset="0"/>
            </a:endParaRPr>
          </a:p>
        </p:txBody>
      </p:sp>
    </p:spTree>
    <p:extLst>
      <p:ext uri="{BB962C8B-B14F-4D97-AF65-F5344CB8AC3E}">
        <p14:creationId xmlns:p14="http://schemas.microsoft.com/office/powerpoint/2010/main" val="3189372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399901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6296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86877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3096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49939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46170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29639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989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173897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70361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505418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578893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293925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51685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60225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365065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67187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78251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6343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540640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856253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214083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486087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147449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81165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8937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351411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413120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27067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486512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844659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312256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561887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5968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656041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145514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96407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479855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296550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192509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068099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21325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549428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117218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499806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518003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304828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30768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5F978D"/>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lvl1pPr>
              <a:defRPr dirty="0" smtClean="0">
                <a:solidFill>
                  <a:srgbClr val="7B7ABB"/>
                </a:solidFill>
              </a:defRPr>
            </a:lvl1pPr>
          </a:lstStyle>
          <a:p>
            <a:r>
              <a:rPr lang="en-US" smtClean="0"/>
              <a:t>10C-</a:t>
            </a:r>
            <a:fld id="{4250732E-103F-4448-A19E-40E77D83F111}" type="slidenum">
              <a:rPr lang="en-US" smtClean="0"/>
              <a:pPr/>
              <a:t>‹#›</a:t>
            </a:fld>
            <a:endParaRPr lang="en-US" smtClean="0"/>
          </a:p>
          <a:p>
            <a:endParaRPr lang="en-US" dirty="0"/>
          </a:p>
        </p:txBody>
      </p:sp>
    </p:spTree>
    <p:extLst>
      <p:ext uri="{BB962C8B-B14F-4D97-AF65-F5344CB8AC3E}">
        <p14:creationId xmlns:p14="http://schemas.microsoft.com/office/powerpoint/2010/main" val="1811373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10C-</a:t>
            </a:r>
            <a:fld id="{4CB414D4-5431-4B64-B4C7-D237D33C9FD2}" type="slidenum">
              <a:rPr lang="en-US" smtClean="0"/>
              <a:pPr/>
              <a:t>‹#›</a:t>
            </a:fld>
            <a:endParaRPr lang="en-US" smtClean="0"/>
          </a:p>
          <a:p>
            <a:endParaRPr lang="en-US" dirty="0"/>
          </a:p>
        </p:txBody>
      </p:sp>
    </p:spTree>
    <p:extLst>
      <p:ext uri="{BB962C8B-B14F-4D97-AF65-F5344CB8AC3E}">
        <p14:creationId xmlns:p14="http://schemas.microsoft.com/office/powerpoint/2010/main" val="3564881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lvl1pPr>
          </a:lstStyle>
          <a:p>
            <a:r>
              <a:rPr lang="en-US" smtClean="0"/>
              <a:t>10C-</a:t>
            </a:r>
            <a:fld id="{B608132E-9114-4D8F-9FB5-9B53EFA96BCC}" type="slidenum">
              <a:rPr lang="en-US" smtClean="0"/>
              <a:pPr/>
              <a:t>‹#›</a:t>
            </a:fld>
            <a:endParaRPr lang="en-US" smtClean="0"/>
          </a:p>
          <a:p>
            <a:endParaRPr lang="en-US" dirty="0"/>
          </a:p>
        </p:txBody>
      </p:sp>
    </p:spTree>
    <p:extLst>
      <p:ext uri="{BB962C8B-B14F-4D97-AF65-F5344CB8AC3E}">
        <p14:creationId xmlns:p14="http://schemas.microsoft.com/office/powerpoint/2010/main" val="921805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solidFill>
            <a:srgbClr val="5F978D"/>
          </a:solidFill>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10C-</a:t>
            </a:r>
            <a:fld id="{EC43D296-9823-4A36-B4D9-B8EA590DD996}" type="slidenum">
              <a:rPr lang="en-US" smtClean="0"/>
              <a:pPr/>
              <a:t>‹#›</a:t>
            </a:fld>
            <a:endParaRPr lang="en-US" smtClean="0"/>
          </a:p>
          <a:p>
            <a:endParaRPr lang="en-US" dirty="0"/>
          </a:p>
        </p:txBody>
      </p:sp>
    </p:spTree>
    <p:extLst>
      <p:ext uri="{BB962C8B-B14F-4D97-AF65-F5344CB8AC3E}">
        <p14:creationId xmlns:p14="http://schemas.microsoft.com/office/powerpoint/2010/main" val="1735803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10C-</a:t>
            </a:r>
            <a:fld id="{66CAE269-3BC7-40D2-A5FD-60A2B66A5480}" type="slidenum">
              <a:rPr lang="en-US" smtClean="0"/>
              <a:pPr/>
              <a:t>‹#›</a:t>
            </a:fld>
            <a:endParaRPr lang="en-US" smtClean="0"/>
          </a:p>
          <a:p>
            <a:endParaRPr lang="en-US" dirty="0"/>
          </a:p>
        </p:txBody>
      </p:sp>
    </p:spTree>
    <p:extLst>
      <p:ext uri="{BB962C8B-B14F-4D97-AF65-F5344CB8AC3E}">
        <p14:creationId xmlns:p14="http://schemas.microsoft.com/office/powerpoint/2010/main" val="386187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Rectangle 6"/>
          <p:cNvSpPr>
            <a:spLocks noGrp="1" noChangeArrowheads="1"/>
          </p:cNvSpPr>
          <p:nvPr>
            <p:ph type="sldNum" sz="quarter" idx="11"/>
          </p:nvPr>
        </p:nvSpPr>
        <p:spPr>
          <a:ln/>
        </p:spPr>
        <p:txBody>
          <a:bodyPr/>
          <a:lstStyle>
            <a:lvl1pPr>
              <a:defRPr>
                <a:solidFill>
                  <a:srgbClr val="7B7ABB"/>
                </a:solidFill>
              </a:defRPr>
            </a:lvl1pPr>
          </a:lstStyle>
          <a:p>
            <a:r>
              <a:rPr lang="en-US" smtClean="0"/>
              <a:t>10C-</a:t>
            </a:r>
            <a:fld id="{27E96376-318B-4EC9-9883-A41572FC7F13}" type="slidenum">
              <a:rPr lang="en-US" smtClean="0"/>
              <a:pPr/>
              <a:t>‹#›</a:t>
            </a:fld>
            <a:endParaRPr lang="en-US" smtClean="0"/>
          </a:p>
          <a:p>
            <a:endParaRPr lang="en-US" dirty="0"/>
          </a:p>
        </p:txBody>
      </p:sp>
    </p:spTree>
    <p:extLst>
      <p:ext uri="{BB962C8B-B14F-4D97-AF65-F5344CB8AC3E}">
        <p14:creationId xmlns:p14="http://schemas.microsoft.com/office/powerpoint/2010/main" val="2044362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10C-</a:t>
            </a:r>
            <a:fld id="{A7E4CD93-62E8-4E23-98C0-1D1047BAF6AC}" type="slidenum">
              <a:rPr lang="en-US" smtClean="0"/>
              <a:pPr/>
              <a:t>‹#›</a:t>
            </a:fld>
            <a:endParaRPr lang="en-US" smtClean="0"/>
          </a:p>
          <a:p>
            <a:endParaRPr lang="en-US" dirty="0"/>
          </a:p>
        </p:txBody>
      </p:sp>
    </p:spTree>
    <p:extLst>
      <p:ext uri="{BB962C8B-B14F-4D97-AF65-F5344CB8AC3E}">
        <p14:creationId xmlns:p14="http://schemas.microsoft.com/office/powerpoint/2010/main" val="1181881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8" name="Rectangle 6"/>
          <p:cNvSpPr>
            <a:spLocks noGrp="1" noChangeArrowheads="1"/>
          </p:cNvSpPr>
          <p:nvPr>
            <p:ph type="sldNum" sz="quarter" idx="11"/>
          </p:nvPr>
        </p:nvSpPr>
        <p:spPr>
          <a:ln/>
        </p:spPr>
        <p:txBody>
          <a:bodyPr/>
          <a:lstStyle>
            <a:lvl1pPr>
              <a:defRPr/>
            </a:lvl1pPr>
          </a:lstStyle>
          <a:p>
            <a:r>
              <a:rPr lang="en-US" smtClean="0"/>
              <a:t>10C-</a:t>
            </a:r>
            <a:fld id="{53B6FA0B-FAFF-4601-BD1E-EF8F9BF98928}" type="slidenum">
              <a:rPr lang="en-US" smtClean="0"/>
              <a:pPr/>
              <a:t>‹#›</a:t>
            </a:fld>
            <a:endParaRPr lang="en-US" smtClean="0"/>
          </a:p>
          <a:p>
            <a:endParaRPr lang="en-US" dirty="0"/>
          </a:p>
        </p:txBody>
      </p:sp>
    </p:spTree>
    <p:extLst>
      <p:ext uri="{BB962C8B-B14F-4D97-AF65-F5344CB8AC3E}">
        <p14:creationId xmlns:p14="http://schemas.microsoft.com/office/powerpoint/2010/main" val="352807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F978D"/>
          </a:solidFill>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smtClean="0">
                <a:solidFill>
                  <a:srgbClr val="0000CC"/>
                </a:solidFill>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Rectangle 6"/>
          <p:cNvSpPr>
            <a:spLocks noGrp="1" noChangeArrowheads="1"/>
          </p:cNvSpPr>
          <p:nvPr>
            <p:ph type="sldNum" sz="quarter" idx="11"/>
          </p:nvPr>
        </p:nvSpPr>
        <p:spPr/>
        <p:txBody>
          <a:bodyPr/>
          <a:lstStyle>
            <a:lvl1pPr>
              <a:defRPr dirty="0" smtClean="0">
                <a:solidFill>
                  <a:srgbClr val="7B7ABB"/>
                </a:solidFill>
              </a:defRPr>
            </a:lvl1pPr>
          </a:lstStyle>
          <a:p>
            <a:r>
              <a:rPr lang="en-US" smtClean="0"/>
              <a:t>10C-</a:t>
            </a:r>
            <a:fld id="{1F32B5E2-B9AE-440C-B44D-6AA0A69CD7E4}" type="slidenum">
              <a:rPr lang="en-US" smtClean="0"/>
              <a:pPr/>
              <a:t>‹#›</a:t>
            </a:fld>
            <a:endParaRPr lang="en-US" smtClean="0"/>
          </a:p>
          <a:p>
            <a:endParaRPr lang="en-US" dirty="0"/>
          </a:p>
        </p:txBody>
      </p:sp>
    </p:spTree>
    <p:extLst>
      <p:ext uri="{BB962C8B-B14F-4D97-AF65-F5344CB8AC3E}">
        <p14:creationId xmlns:p14="http://schemas.microsoft.com/office/powerpoint/2010/main" val="3527310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Rectangle 6"/>
          <p:cNvSpPr>
            <a:spLocks noGrp="1" noChangeArrowheads="1"/>
          </p:cNvSpPr>
          <p:nvPr>
            <p:ph type="sldNum" sz="quarter" idx="11"/>
          </p:nvPr>
        </p:nvSpPr>
        <p:spPr>
          <a:ln/>
        </p:spPr>
        <p:txBody>
          <a:bodyPr/>
          <a:lstStyle>
            <a:lvl1pPr>
              <a:defRPr/>
            </a:lvl1pPr>
          </a:lstStyle>
          <a:p>
            <a:r>
              <a:rPr lang="en-US" smtClean="0"/>
              <a:t>10C-</a:t>
            </a:r>
            <a:fld id="{0761E05D-5330-4BAF-BAFD-91A3FDE00972}" type="slidenum">
              <a:rPr lang="en-US" smtClean="0"/>
              <a:pPr/>
              <a:t>‹#›</a:t>
            </a:fld>
            <a:endParaRPr lang="en-US" smtClean="0"/>
          </a:p>
          <a:p>
            <a:endParaRPr lang="en-US" dirty="0"/>
          </a:p>
        </p:txBody>
      </p:sp>
    </p:spTree>
    <p:extLst>
      <p:ext uri="{BB962C8B-B14F-4D97-AF65-F5344CB8AC3E}">
        <p14:creationId xmlns:p14="http://schemas.microsoft.com/office/powerpoint/2010/main" val="378481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10C-</a:t>
            </a:r>
            <a:fld id="{4E80CE76-E788-42FD-BCC5-45B80CEC586C}" type="slidenum">
              <a:rPr lang="en-US" smtClean="0"/>
              <a:pPr/>
              <a:t>‹#›</a:t>
            </a:fld>
            <a:endParaRPr lang="en-US" smtClean="0"/>
          </a:p>
          <a:p>
            <a:endParaRPr lang="en-US" dirty="0"/>
          </a:p>
        </p:txBody>
      </p:sp>
    </p:spTree>
    <p:extLst>
      <p:ext uri="{BB962C8B-B14F-4D97-AF65-F5344CB8AC3E}">
        <p14:creationId xmlns:p14="http://schemas.microsoft.com/office/powerpoint/2010/main" val="340762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Rectangle 6"/>
          <p:cNvSpPr>
            <a:spLocks noGrp="1" noChangeArrowheads="1"/>
          </p:cNvSpPr>
          <p:nvPr>
            <p:ph type="sldNum" sz="quarter" idx="11"/>
          </p:nvPr>
        </p:nvSpPr>
        <p:spPr>
          <a:ln/>
        </p:spPr>
        <p:txBody>
          <a:bodyPr/>
          <a:lstStyle>
            <a:lvl1pPr>
              <a:defRPr/>
            </a:lvl1pPr>
          </a:lstStyle>
          <a:p>
            <a:r>
              <a:rPr lang="en-US" smtClean="0"/>
              <a:t>10C-</a:t>
            </a:r>
            <a:fld id="{4DC66733-1AED-4C12-998B-DDE681A06B7D}" type="slidenum">
              <a:rPr lang="en-US" smtClean="0"/>
              <a:pPr/>
              <a:t>‹#›</a:t>
            </a:fld>
            <a:endParaRPr lang="en-US" smtClean="0"/>
          </a:p>
          <a:p>
            <a:endParaRPr lang="en-US" dirty="0"/>
          </a:p>
        </p:txBody>
      </p:sp>
    </p:spTree>
    <p:extLst>
      <p:ext uri="{BB962C8B-B14F-4D97-AF65-F5344CB8AC3E}">
        <p14:creationId xmlns:p14="http://schemas.microsoft.com/office/powerpoint/2010/main" val="11926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5F978D"/>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99CC"/>
                </a:solidFill>
                <a:latin typeface="Arial" charset="0"/>
                <a:cs typeface="+mn-cs"/>
              </a:defRPr>
            </a:lvl1p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7B7ABB"/>
                </a:solidFill>
                <a:latin typeface="Arial" panose="020B0604020202020204" pitchFamily="34" charset="0"/>
                <a:cs typeface="+mn-cs"/>
              </a:defRPr>
            </a:lvl1pPr>
          </a:lstStyle>
          <a:p>
            <a:r>
              <a:rPr lang="en-US" smtClean="0"/>
              <a:t>10C-</a:t>
            </a:r>
            <a:fld id="{6EFF2E14-D91A-427F-A42E-5C1BD207A68E}" type="slidenum">
              <a:rPr lang="en-US" smtClean="0"/>
              <a:pPr/>
              <a:t>‹#›</a:t>
            </a:fld>
            <a:endParaRPr lang="en-US" smtClean="0"/>
          </a:p>
          <a:p>
            <a:endParaRPr lang="en-US" dirty="0"/>
          </a:p>
        </p:txBody>
      </p:sp>
    </p:spTree>
    <p:extLst>
      <p:ext uri="{BB962C8B-B14F-4D97-AF65-F5344CB8AC3E}">
        <p14:creationId xmlns:p14="http://schemas.microsoft.com/office/powerpoint/2010/main" val="317594773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Arial" charset="0"/>
        </a:defRPr>
      </a:lvl2pPr>
      <a:lvl3pPr algn="ctr" rtl="0" eaLnBrk="1" fontAlgn="base" hangingPunct="1">
        <a:spcBef>
          <a:spcPct val="0"/>
        </a:spcBef>
        <a:spcAft>
          <a:spcPct val="0"/>
        </a:spcAft>
        <a:defRPr sz="4400">
          <a:solidFill>
            <a:schemeClr val="bg1"/>
          </a:solidFill>
          <a:latin typeface="Arial" charset="0"/>
        </a:defRPr>
      </a:lvl3pPr>
      <a:lvl4pPr algn="ctr" rtl="0" eaLnBrk="1" fontAlgn="base" hangingPunct="1">
        <a:spcBef>
          <a:spcPct val="0"/>
        </a:spcBef>
        <a:spcAft>
          <a:spcPct val="0"/>
        </a:spcAft>
        <a:defRPr sz="4400">
          <a:solidFill>
            <a:schemeClr val="bg1"/>
          </a:solidFill>
          <a:latin typeface="Arial" charset="0"/>
        </a:defRPr>
      </a:lvl4pPr>
      <a:lvl5pPr algn="ctr" rtl="0" eaLnBrk="1" fontAlgn="base" hangingPunct="1">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ev.mysql.com/doc/refman/5.6/en/index-btree-has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pearsonhighered.com/kroenk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dev.mysql.com/downloads/installer/5.6.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www.pearsonhighered.com/kroenke/" TargetMode="External"/><Relationship Id="rId4" Type="http://schemas.openxmlformats.org/officeDocument/2006/relationships/hyperlink" Target="http://dev.mysql.com/downloads/windows/exce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2362200"/>
            <a:ext cx="3352800" cy="3800745"/>
          </a:xfrm>
          <a:prstGeom prst="rect">
            <a:avLst/>
          </a:prstGeom>
        </p:spPr>
      </p:pic>
      <p:sp>
        <p:nvSpPr>
          <p:cNvPr id="15363" name="Rectangle 2"/>
          <p:cNvSpPr>
            <a:spLocks noGrp="1" noChangeArrowheads="1"/>
          </p:cNvSpPr>
          <p:nvPr>
            <p:ph type="ctrTitle"/>
          </p:nvPr>
        </p:nvSpPr>
        <p:spPr>
          <a:xfrm>
            <a:off x="0" y="0"/>
            <a:ext cx="9144000" cy="2362200"/>
          </a:xfrm>
          <a:solidFill>
            <a:srgbClr val="5F978D"/>
          </a:solidFill>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Kroenke and David J. Auer</a:t>
            </a:r>
            <a:br>
              <a:rPr lang="en-US" sz="4000" dirty="0" smtClean="0">
                <a:latin typeface="Calibri" pitchFamily="34" charset="0"/>
                <a:cs typeface="Calibri" pitchFamily="34" charset="0"/>
              </a:rPr>
            </a:br>
            <a:r>
              <a:rPr lang="en-US" sz="4000" dirty="0" smtClean="0">
                <a:latin typeface="Calibri" pitchFamily="34" charset="0"/>
                <a:cs typeface="Calibri" pitchFamily="34" charset="0"/>
              </a:rPr>
              <a:t>Database Processing:</a:t>
            </a:r>
            <a:br>
              <a:rPr lang="en-US" sz="4000" dirty="0" smtClean="0">
                <a:latin typeface="Calibri" pitchFamily="34" charset="0"/>
                <a:cs typeface="Calibri" pitchFamily="34" charset="0"/>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15362" name="Rectangle 5"/>
          <p:cNvSpPr>
            <a:spLocks noChangeArrowheads="1"/>
          </p:cNvSpPr>
          <p:nvPr/>
        </p:nvSpPr>
        <p:spPr bwMode="auto">
          <a:xfrm>
            <a:off x="3352800" y="2362200"/>
            <a:ext cx="5791200" cy="38100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D57A15"/>
                </a:solidFill>
                <a:latin typeface="Calibri" pitchFamily="34" charset="0"/>
                <a:cs typeface="Calibri" pitchFamily="34" charset="0"/>
              </a:rPr>
              <a:t>Chapter </a:t>
            </a:r>
            <a:r>
              <a:rPr lang="en-US" sz="3600" b="1" dirty="0" smtClean="0">
                <a:solidFill>
                  <a:srgbClr val="D57A15"/>
                </a:solidFill>
                <a:latin typeface="Calibri" pitchFamily="34" charset="0"/>
                <a:cs typeface="Calibri" pitchFamily="34" charset="0"/>
              </a:rPr>
              <a:t>Ten C:</a:t>
            </a:r>
            <a:endParaRPr lang="en-US" sz="3600" b="1" dirty="0">
              <a:solidFill>
                <a:srgbClr val="D57A15"/>
              </a:solidFill>
              <a:latin typeface="Calibri" pitchFamily="34" charset="0"/>
              <a:cs typeface="Calibri" pitchFamily="34" charset="0"/>
            </a:endParaRP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Managing </a:t>
            </a: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Databases with</a:t>
            </a:r>
          </a:p>
          <a:p>
            <a:pPr algn="ctr" eaLnBrk="1" hangingPunct="1">
              <a:spcBef>
                <a:spcPts val="600"/>
              </a:spcBef>
            </a:pPr>
            <a:r>
              <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rPr>
              <a:t>MySQL </a:t>
            </a:r>
            <a:r>
              <a:rPr lang="en-US" sz="4000" b="1" dirty="0">
                <a:solidFill>
                  <a:srgbClr val="5F978D"/>
                </a:solidFill>
                <a:latin typeface="Calibri" panose="020F0502020204030204" pitchFamily="34" charset="0"/>
                <a:ea typeface="Calibri" panose="020F0502020204030204" pitchFamily="34" charset="0"/>
                <a:cs typeface="Calibri" panose="020F0502020204030204" pitchFamily="34" charset="0"/>
              </a:rPr>
              <a:t>5.6 </a:t>
            </a:r>
            <a:endParaRPr lang="en-US" sz="4000" b="1" dirty="0" smtClean="0">
              <a:solidFill>
                <a:srgbClr val="5F978D"/>
              </a:solidFill>
              <a:latin typeface="Calibri" panose="020F0502020204030204" pitchFamily="34" charset="0"/>
              <a:ea typeface="Calibri" panose="020F0502020204030204" pitchFamily="34" charset="0"/>
              <a:cs typeface="Calibri" panose="020F0502020204030204" pitchFamily="34" charset="0"/>
            </a:endParaRPr>
          </a:p>
          <a:p>
            <a:pPr algn="ctr" eaLnBrk="1" hangingPunct="1">
              <a:spcBef>
                <a:spcPts val="600"/>
              </a:spcBef>
            </a:pPr>
            <a:r>
              <a:rPr lang="en-US" sz="4000" b="1" dirty="0" smtClean="0">
                <a:solidFill>
                  <a:srgbClr val="5F978D"/>
                </a:solidFill>
                <a:latin typeface="Calibri" panose="020F0502020204030204" pitchFamily="34" charset="0"/>
                <a:cs typeface="Calibri" pitchFamily="34" charset="0"/>
              </a:rPr>
              <a:t>Part 2</a:t>
            </a:r>
            <a:endParaRPr lang="en-US" sz="4000" b="1" dirty="0">
              <a:solidFill>
                <a:srgbClr val="5F978D"/>
              </a:solidFill>
              <a:latin typeface="Calibri" pitchFamily="34" charset="0"/>
              <a:cs typeface="Calibri" pitchFamily="34" charset="0"/>
            </a:endParaRP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cs typeface="+mn-cs"/>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91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3200" dirty="0" smtClean="0"/>
              <a:t>VRG Database Available Online</a:t>
            </a:r>
            <a:endParaRPr lang="en-US" sz="3200" dirty="0"/>
          </a:p>
        </p:txBody>
      </p:sp>
      <p:sp>
        <p:nvSpPr>
          <p:cNvPr id="3" name="Content Placeholder 2"/>
          <p:cNvSpPr>
            <a:spLocks noGrp="1"/>
          </p:cNvSpPr>
          <p:nvPr>
            <p:ph idx="1"/>
          </p:nvPr>
        </p:nvSpPr>
        <p:spPr>
          <a:xfrm>
            <a:off x="457200" y="1066800"/>
            <a:ext cx="8229600" cy="4830763"/>
          </a:xfrm>
        </p:spPr>
        <p:txBody>
          <a:bodyPr/>
          <a:lstStyle/>
          <a:p>
            <a:r>
              <a:rPr lang="en-US" sz="2400" dirty="0" smtClean="0"/>
              <a:t>The SQL scripts to create and populate the VRG database tables are complex scripts and tedious to reproduce in their complete form.</a:t>
            </a:r>
          </a:p>
          <a:p>
            <a:r>
              <a:rPr lang="en-US" sz="2400" dirty="0" smtClean="0"/>
              <a:t>Versions of the SQL scripts for the complete VRG database are available in the downloadable Student Files available at:</a:t>
            </a:r>
          </a:p>
          <a:p>
            <a:pPr marL="457200" lvl="1" indent="0">
              <a:buNone/>
            </a:pPr>
            <a:r>
              <a:rPr lang="en-US" sz="2000" dirty="0" smtClean="0"/>
              <a:t>	</a:t>
            </a:r>
            <a:r>
              <a:rPr lang="en-US" sz="2000" dirty="0"/>
              <a:t> </a:t>
            </a:r>
            <a:r>
              <a:rPr lang="en-US" sz="2000" dirty="0">
                <a:solidFill>
                  <a:srgbClr val="0099CC"/>
                </a:solidFill>
              </a:rPr>
              <a:t>http://www.pearsonhighered.com/kroenke/</a:t>
            </a:r>
          </a:p>
          <a:p>
            <a:r>
              <a:rPr lang="en-US" sz="2400" dirty="0" smtClean="0"/>
              <a:t>These include versions for:</a:t>
            </a:r>
          </a:p>
          <a:p>
            <a:pPr lvl="1"/>
            <a:r>
              <a:rPr lang="en-US" sz="2000" dirty="0" smtClean="0"/>
              <a:t>Microsoft SQL Server 2014</a:t>
            </a:r>
          </a:p>
          <a:p>
            <a:pPr lvl="1"/>
            <a:r>
              <a:rPr lang="en-US" sz="2000" dirty="0" smtClean="0"/>
              <a:t>Oracle Database 12c and Oracle Database XE</a:t>
            </a:r>
          </a:p>
          <a:p>
            <a:pPr lvl="1"/>
            <a:r>
              <a:rPr lang="en-US" sz="2000" dirty="0" smtClean="0"/>
              <a:t>MySQL 5.6</a:t>
            </a:r>
          </a:p>
          <a:p>
            <a:r>
              <a:rPr lang="en-US" sz="2400" b="1" dirty="0" smtClean="0">
                <a:solidFill>
                  <a:srgbClr val="0099CC"/>
                </a:solidFill>
              </a:rPr>
              <a:t>We recommend you actually run all material in a live database!</a:t>
            </a:r>
            <a:endParaRPr lang="en-US" sz="2400" b="1" dirty="0">
              <a:solidFill>
                <a:srgbClr val="0099CC"/>
              </a:solidFill>
            </a:endParaRP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10</a:t>
            </a:fld>
            <a:endParaRPr lang="en-US" smtClean="0"/>
          </a:p>
          <a:p>
            <a:endParaRPr lang="en-US" dirty="0"/>
          </a:p>
        </p:txBody>
      </p:sp>
    </p:spTree>
    <p:extLst>
      <p:ext uri="{BB962C8B-B14F-4D97-AF65-F5344CB8AC3E}">
        <p14:creationId xmlns:p14="http://schemas.microsoft.com/office/powerpoint/2010/main" val="9146213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05691"/>
            <a:ext cx="8225335" cy="4546667"/>
          </a:xfrm>
          <a:prstGeom prst="rect">
            <a:avLst/>
          </a:prstGeom>
        </p:spPr>
      </p:pic>
      <p:sp>
        <p:nvSpPr>
          <p:cNvPr id="80900" name="Title 1"/>
          <p:cNvSpPr>
            <a:spLocks noGrp="1"/>
          </p:cNvSpPr>
          <p:nvPr>
            <p:ph type="title"/>
          </p:nvPr>
        </p:nvSpPr>
        <p:spPr/>
        <p:txBody>
          <a:bodyPr/>
          <a:lstStyle/>
          <a:p>
            <a:r>
              <a:rPr lang="en-US" sz="3200" dirty="0"/>
              <a:t>MySQL Logins and </a:t>
            </a:r>
            <a:r>
              <a:rPr lang="en-US" sz="3200" dirty="0" smtClean="0"/>
              <a:t>Privileges</a:t>
            </a:r>
            <a:br>
              <a:rPr lang="en-US" sz="3200" dirty="0" smtClean="0"/>
            </a:br>
            <a:r>
              <a:rPr lang="en-US" sz="2400" dirty="0" smtClean="0"/>
              <a:t>Assigning Administrative Roles</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100</a:t>
            </a:fld>
            <a:endParaRPr lang="en-US" smtClean="0"/>
          </a:p>
          <a:p>
            <a:endParaRPr lang="en-US" dirty="0"/>
          </a:p>
        </p:txBody>
      </p:sp>
    </p:spTree>
    <p:extLst>
      <p:ext uri="{BB962C8B-B14F-4D97-AF65-F5344CB8AC3E}">
        <p14:creationId xmlns:p14="http://schemas.microsoft.com/office/powerpoint/2010/main" val="24342462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DAVIDA~1\AppData\Local\Temp\SNAGHTML2282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 y="1505690"/>
            <a:ext cx="8217715" cy="4577851"/>
          </a:xfrm>
          <a:prstGeom prst="rect">
            <a:avLst/>
          </a:prstGeom>
          <a:noFill/>
          <a:extLst>
            <a:ext uri="{909E8E84-426E-40DD-AFC4-6F175D3DCCD1}">
              <a14:hiddenFill xmlns:a14="http://schemas.microsoft.com/office/drawing/2010/main">
                <a:solidFill>
                  <a:srgbClr val="FFFFFF"/>
                </a:solidFill>
              </a14:hiddenFill>
            </a:ext>
          </a:extLst>
        </p:spPr>
      </p:pic>
      <p:sp>
        <p:nvSpPr>
          <p:cNvPr id="80900" name="Title 1"/>
          <p:cNvSpPr>
            <a:spLocks noGrp="1"/>
          </p:cNvSpPr>
          <p:nvPr>
            <p:ph type="title"/>
          </p:nvPr>
        </p:nvSpPr>
        <p:spPr/>
        <p:txBody>
          <a:bodyPr/>
          <a:lstStyle/>
          <a:p>
            <a:r>
              <a:rPr lang="en-US" sz="3200" dirty="0"/>
              <a:t>MySQL Logins and </a:t>
            </a:r>
            <a:r>
              <a:rPr lang="en-US" sz="3200" dirty="0" smtClean="0"/>
              <a:t>Privileges</a:t>
            </a:r>
            <a:br>
              <a:rPr lang="en-US" sz="3200" dirty="0" smtClean="0"/>
            </a:br>
            <a:r>
              <a:rPr lang="en-US" sz="2400" dirty="0" smtClean="0"/>
              <a:t>Assigning </a:t>
            </a:r>
            <a:r>
              <a:rPr lang="en-US" sz="2400" dirty="0"/>
              <a:t>Schema Privileges</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101</a:t>
            </a:fld>
            <a:endParaRPr lang="en-US" smtClean="0"/>
          </a:p>
          <a:p>
            <a:endParaRPr lang="en-US" dirty="0"/>
          </a:p>
        </p:txBody>
      </p:sp>
    </p:spTree>
    <p:extLst>
      <p:ext uri="{BB962C8B-B14F-4D97-AF65-F5344CB8AC3E}">
        <p14:creationId xmlns:p14="http://schemas.microsoft.com/office/powerpoint/2010/main" val="25247937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05691"/>
            <a:ext cx="8225335" cy="4741524"/>
          </a:xfrm>
          <a:prstGeom prst="rect">
            <a:avLst/>
          </a:prstGeom>
        </p:spPr>
      </p:pic>
      <p:sp>
        <p:nvSpPr>
          <p:cNvPr id="80900" name="Title 1"/>
          <p:cNvSpPr>
            <a:spLocks noGrp="1"/>
          </p:cNvSpPr>
          <p:nvPr>
            <p:ph type="title"/>
          </p:nvPr>
        </p:nvSpPr>
        <p:spPr/>
        <p:txBody>
          <a:bodyPr/>
          <a:lstStyle/>
          <a:p>
            <a:r>
              <a:rPr lang="en-US" sz="3200" dirty="0"/>
              <a:t>MySQL Logins and </a:t>
            </a:r>
            <a:r>
              <a:rPr lang="en-US" sz="3200" dirty="0" smtClean="0"/>
              <a:t>Privileges</a:t>
            </a:r>
            <a:br>
              <a:rPr lang="en-US" sz="3200" dirty="0" smtClean="0"/>
            </a:br>
            <a:r>
              <a:rPr lang="en-US" sz="2400" dirty="0"/>
              <a:t>Selecting the Schema</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102</a:t>
            </a:fld>
            <a:endParaRPr lang="en-US" smtClean="0"/>
          </a:p>
          <a:p>
            <a:endParaRPr lang="en-US" dirty="0"/>
          </a:p>
        </p:txBody>
      </p:sp>
    </p:spTree>
    <p:extLst>
      <p:ext uri="{BB962C8B-B14F-4D97-AF65-F5344CB8AC3E}">
        <p14:creationId xmlns:p14="http://schemas.microsoft.com/office/powerpoint/2010/main" val="7335177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itle 1"/>
          <p:cNvSpPr>
            <a:spLocks noGrp="1"/>
          </p:cNvSpPr>
          <p:nvPr>
            <p:ph type="title"/>
          </p:nvPr>
        </p:nvSpPr>
        <p:spPr/>
        <p:txBody>
          <a:bodyPr/>
          <a:lstStyle/>
          <a:p>
            <a:r>
              <a:rPr lang="en-US" sz="3200" dirty="0"/>
              <a:t>MySQL Logins and </a:t>
            </a:r>
            <a:r>
              <a:rPr lang="en-US" sz="3200" dirty="0" smtClean="0"/>
              <a:t>Privileges</a:t>
            </a:r>
            <a:br>
              <a:rPr lang="en-US" sz="3200" dirty="0" smtClean="0"/>
            </a:br>
            <a:r>
              <a:rPr lang="en-US" sz="2400" dirty="0" smtClean="0"/>
              <a:t>Default </a:t>
            </a:r>
            <a:r>
              <a:rPr lang="en-US" sz="2400" dirty="0"/>
              <a:t>Host and </a:t>
            </a:r>
            <a:r>
              <a:rPr lang="en-US" sz="2400" dirty="0" smtClean="0"/>
              <a:t>Schema Privileges</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10242" name="Picture 2" descr="C:\Users\DAVIDA~1\AppData\Local\Temp\SNAGHTML22a40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34" y="1504506"/>
            <a:ext cx="8233865" cy="45572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103</a:t>
            </a:fld>
            <a:endParaRPr lang="en-US" smtClean="0"/>
          </a:p>
          <a:p>
            <a:endParaRPr lang="en-US" dirty="0"/>
          </a:p>
        </p:txBody>
      </p:sp>
    </p:spTree>
    <p:extLst>
      <p:ext uri="{BB962C8B-B14F-4D97-AF65-F5344CB8AC3E}">
        <p14:creationId xmlns:p14="http://schemas.microsoft.com/office/powerpoint/2010/main" val="224698202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2934" y="1504506"/>
            <a:ext cx="8233865" cy="4557293"/>
          </a:xfrm>
          <a:prstGeom prst="rect">
            <a:avLst/>
          </a:prstGeom>
        </p:spPr>
      </p:pic>
      <p:sp>
        <p:nvSpPr>
          <p:cNvPr id="80900" name="Title 1"/>
          <p:cNvSpPr>
            <a:spLocks noGrp="1"/>
          </p:cNvSpPr>
          <p:nvPr>
            <p:ph type="title"/>
          </p:nvPr>
        </p:nvSpPr>
        <p:spPr/>
        <p:txBody>
          <a:bodyPr/>
          <a:lstStyle/>
          <a:p>
            <a:r>
              <a:rPr lang="en-US" sz="3200" dirty="0"/>
              <a:t>MySQL Logins and </a:t>
            </a:r>
            <a:r>
              <a:rPr lang="en-US" sz="3200" dirty="0" smtClean="0"/>
              <a:t>Privileges</a:t>
            </a:r>
            <a:br>
              <a:rPr lang="en-US" sz="3200" dirty="0" smtClean="0"/>
            </a:br>
            <a:r>
              <a:rPr lang="en-US" sz="2400" dirty="0" smtClean="0"/>
              <a:t>Selected </a:t>
            </a:r>
            <a:r>
              <a:rPr lang="en-US" sz="2400" dirty="0"/>
              <a:t>Host and </a:t>
            </a:r>
            <a:r>
              <a:rPr lang="en-US" sz="2400" dirty="0" smtClean="0"/>
              <a:t>Schema Privileges</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104</a:t>
            </a:fld>
            <a:endParaRPr lang="en-US" smtClean="0"/>
          </a:p>
          <a:p>
            <a:endParaRPr lang="en-US" dirty="0"/>
          </a:p>
        </p:txBody>
      </p:sp>
    </p:spTree>
    <p:extLst>
      <p:ext uri="{BB962C8B-B14F-4D97-AF65-F5344CB8AC3E}">
        <p14:creationId xmlns:p14="http://schemas.microsoft.com/office/powerpoint/2010/main" val="3860002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DAVIDA~1\AppData\Local\Temp\SNAGHTML22ccf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34" y="1504506"/>
            <a:ext cx="8233865" cy="4557294"/>
          </a:xfrm>
          <a:prstGeom prst="rect">
            <a:avLst/>
          </a:prstGeom>
          <a:noFill/>
          <a:extLst>
            <a:ext uri="{909E8E84-426E-40DD-AFC4-6F175D3DCCD1}">
              <a14:hiddenFill xmlns:a14="http://schemas.microsoft.com/office/drawing/2010/main">
                <a:solidFill>
                  <a:srgbClr val="FFFFFF"/>
                </a:solidFill>
              </a14:hiddenFill>
            </a:ext>
          </a:extLst>
        </p:spPr>
      </p:pic>
      <p:sp>
        <p:nvSpPr>
          <p:cNvPr id="80900" name="Title 1"/>
          <p:cNvSpPr>
            <a:spLocks noGrp="1"/>
          </p:cNvSpPr>
          <p:nvPr>
            <p:ph type="title"/>
          </p:nvPr>
        </p:nvSpPr>
        <p:spPr/>
        <p:txBody>
          <a:bodyPr/>
          <a:lstStyle/>
          <a:p>
            <a:r>
              <a:rPr lang="en-US" sz="3200" dirty="0"/>
              <a:t>MySQL Logins and </a:t>
            </a:r>
            <a:r>
              <a:rPr lang="en-US" sz="3200" dirty="0" smtClean="0"/>
              <a:t>Privileges</a:t>
            </a:r>
            <a:br>
              <a:rPr lang="en-US" sz="3200" dirty="0" smtClean="0"/>
            </a:br>
            <a:r>
              <a:rPr lang="en-US" sz="2400" dirty="0" smtClean="0"/>
              <a:t>Assigned </a:t>
            </a:r>
            <a:r>
              <a:rPr lang="en-US" sz="2400" dirty="0"/>
              <a:t>Host and </a:t>
            </a:r>
            <a:r>
              <a:rPr lang="en-US" sz="2400" dirty="0" smtClean="0"/>
              <a:t>Schema Privileges</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105</a:t>
            </a:fld>
            <a:endParaRPr lang="en-US" smtClean="0"/>
          </a:p>
          <a:p>
            <a:endParaRPr lang="en-US" dirty="0"/>
          </a:p>
        </p:txBody>
      </p:sp>
    </p:spTree>
    <p:extLst>
      <p:ext uri="{BB962C8B-B14F-4D97-AF65-F5344CB8AC3E}">
        <p14:creationId xmlns:p14="http://schemas.microsoft.com/office/powerpoint/2010/main" val="42269982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54794"/>
            <a:ext cx="8213524" cy="4481176"/>
          </a:xfrm>
          <a:prstGeom prst="rect">
            <a:avLst/>
          </a:prstGeom>
        </p:spPr>
      </p:pic>
      <p:sp>
        <p:nvSpPr>
          <p:cNvPr id="92164" name="Title 1"/>
          <p:cNvSpPr>
            <a:spLocks noGrp="1"/>
          </p:cNvSpPr>
          <p:nvPr>
            <p:ph type="title"/>
          </p:nvPr>
        </p:nvSpPr>
        <p:spPr/>
        <p:txBody>
          <a:bodyPr/>
          <a:lstStyle/>
          <a:p>
            <a:pPr eaLnBrk="1" hangingPunct="1"/>
            <a:r>
              <a:rPr lang="en-US" dirty="0" smtClean="0"/>
              <a:t>MySQL Backup</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106</a:t>
            </a:fld>
            <a:endParaRPr lang="en-US" smtClean="0"/>
          </a:p>
          <a:p>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7371" y="1501775"/>
            <a:ext cx="8219429" cy="4395890"/>
          </a:xfrm>
          <a:prstGeom prst="rect">
            <a:avLst/>
          </a:prstGeom>
        </p:spPr>
      </p:pic>
      <p:sp>
        <p:nvSpPr>
          <p:cNvPr id="96260" name="Title 1"/>
          <p:cNvSpPr>
            <a:spLocks noGrp="1"/>
          </p:cNvSpPr>
          <p:nvPr>
            <p:ph type="title"/>
          </p:nvPr>
        </p:nvSpPr>
        <p:spPr/>
        <p:txBody>
          <a:bodyPr/>
          <a:lstStyle/>
          <a:p>
            <a:pPr eaLnBrk="1" hangingPunct="1"/>
            <a:r>
              <a:rPr lang="en-US" smtClean="0"/>
              <a:t>MySQL Restore</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107</a:t>
            </a:fld>
            <a:endParaRPr lang="en-US" smtClean="0"/>
          </a:p>
          <a:p>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Fundamentals, Design, and Implementation</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(14th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97283" name="Rectangle 4"/>
          <p:cNvSpPr>
            <a:spLocks noGrp="1" noChangeArrowheads="1"/>
          </p:cNvSpPr>
          <p:nvPr>
            <p:ph idx="1"/>
          </p:nvPr>
        </p:nvSpPr>
        <p:spPr>
          <a:xfrm>
            <a:off x="457200" y="3581400"/>
            <a:ext cx="8229600" cy="990600"/>
          </a:xfrm>
        </p:spPr>
        <p:txBody>
          <a:bodyPr/>
          <a:lstStyle/>
          <a:p>
            <a:pPr algn="ctr" eaLnBrk="1" hangingPunct="1">
              <a:lnSpc>
                <a:spcPct val="80000"/>
              </a:lnSpc>
              <a:buFontTx/>
              <a:buNone/>
            </a:pPr>
            <a:r>
              <a:rPr lang="en-US" b="1" dirty="0" smtClean="0">
                <a:solidFill>
                  <a:srgbClr val="7B7ABB"/>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Chapter Ten </a:t>
            </a:r>
            <a:r>
              <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rPr>
              <a:t>C Part 2</a:t>
            </a:r>
            <a:endParaRPr lang="en-US" b="1" dirty="0" smtClean="0">
              <a:solidFill>
                <a:srgbClr val="D57A15"/>
              </a:solidFill>
              <a:latin typeface="Calibri" panose="020F0502020204030204" pitchFamily="34" charset="0"/>
              <a:ea typeface="Calibri" panose="020F0502020204030204" pitchFamily="34" charset="0"/>
              <a:cs typeface="Calibri" panose="020F0502020204030204" pitchFamily="34" charset="0"/>
            </a:endParaRP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108</a:t>
            </a:fld>
            <a:endParaRPr lang="en-US" smtClean="0"/>
          </a:p>
          <a:p>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98308"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4742" y="381000"/>
            <a:ext cx="7704233" cy="2514600"/>
          </a:xfrm>
          <a:prstGeom prst="rect">
            <a:avLst/>
          </a:prstGeom>
          <a:solidFill>
            <a:schemeClr val="hlink"/>
          </a:solidFill>
          <a:ln w="9525">
            <a:solidFill>
              <a:schemeClr val="bg1"/>
            </a:solidFill>
            <a:miter lim="800000"/>
            <a:headEnd/>
            <a:tailEnd/>
          </a:ln>
        </p:spPr>
      </p:pic>
      <p:sp>
        <p:nvSpPr>
          <p:cNvPr id="98309"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109</a:t>
            </a:fld>
            <a:endParaRPr lang="en-US" smtClean="0"/>
          </a:p>
          <a:p>
            <a:endParaRPr 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Creating the VRG Database (Schema)</a:t>
            </a:r>
          </a:p>
        </p:txBody>
      </p:sp>
      <p:sp>
        <p:nvSpPr>
          <p:cNvPr id="3" name="Content Placeholder 2"/>
          <p:cNvSpPr>
            <a:spLocks noGrp="1"/>
          </p:cNvSpPr>
          <p:nvPr>
            <p:ph idx="1"/>
          </p:nvPr>
        </p:nvSpPr>
        <p:spPr/>
        <p:txBody>
          <a:bodyPr/>
          <a:lstStyle/>
          <a:p>
            <a:r>
              <a:rPr lang="en-US" dirty="0" smtClean="0"/>
              <a:t>Use the steps previously described to create a MySQL database (schema) named </a:t>
            </a:r>
            <a:r>
              <a:rPr lang="en-US" b="1" dirty="0" smtClean="0">
                <a:solidFill>
                  <a:srgbClr val="0099CC"/>
                </a:solidFill>
              </a:rPr>
              <a:t>VRG</a:t>
            </a:r>
            <a:r>
              <a:rPr lang="en-US" dirty="0" smtClean="0"/>
              <a:t>.</a:t>
            </a:r>
          </a:p>
          <a:p>
            <a:r>
              <a:rPr lang="en-US" dirty="0" smtClean="0"/>
              <a:t>Note that MySQL will actually create this schema with the name in lowercase letters as </a:t>
            </a:r>
            <a:r>
              <a:rPr lang="en-US" b="1" dirty="0" err="1" smtClean="0">
                <a:solidFill>
                  <a:srgbClr val="0099CC"/>
                </a:solidFill>
              </a:rPr>
              <a:t>vrg</a:t>
            </a:r>
            <a:r>
              <a:rPr lang="en-US" dirty="0" smtClean="0"/>
              <a:t>.</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11</a:t>
            </a:fld>
            <a:endParaRPr lang="en-US" smtClean="0"/>
          </a:p>
          <a:p>
            <a:endParaRPr lang="en-US" dirty="0"/>
          </a:p>
        </p:txBody>
      </p:sp>
    </p:spTree>
    <p:extLst>
      <p:ext uri="{BB962C8B-B14F-4D97-AF65-F5344CB8AC3E}">
        <p14:creationId xmlns:p14="http://schemas.microsoft.com/office/powerpoint/2010/main" val="1286546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88249"/>
            <a:ext cx="8229599" cy="4324527"/>
          </a:xfrm>
          <a:prstGeom prst="rect">
            <a:avLst/>
          </a:prstGeom>
        </p:spPr>
      </p:pic>
      <p:sp>
        <p:nvSpPr>
          <p:cNvPr id="30724" name="Title 1"/>
          <p:cNvSpPr>
            <a:spLocks noGrp="1"/>
          </p:cNvSpPr>
          <p:nvPr>
            <p:ph type="title"/>
          </p:nvPr>
        </p:nvSpPr>
        <p:spPr>
          <a:xfrm>
            <a:off x="457200" y="274638"/>
            <a:ext cx="8229600" cy="1173162"/>
          </a:xfrm>
        </p:spPr>
        <p:txBody>
          <a:bodyPr/>
          <a:lstStyle/>
          <a:p>
            <a:r>
              <a:rPr lang="en-US" sz="3600" dirty="0" smtClean="0"/>
              <a:t>The </a:t>
            </a:r>
            <a:r>
              <a:rPr lang="en-US" sz="3600" dirty="0"/>
              <a:t>VRG Database in </a:t>
            </a:r>
            <a:r>
              <a:rPr lang="en-US" sz="3600" dirty="0" smtClean="0"/>
              <a:t>the Navigator</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12</a:t>
            </a:fld>
            <a:endParaRPr lang="en-US" smtClean="0"/>
          </a:p>
          <a:p>
            <a:endParaRPr lang="en-US" dirty="0"/>
          </a:p>
        </p:txBody>
      </p:sp>
    </p:spTree>
    <p:extLst>
      <p:ext uri="{BB962C8B-B14F-4D97-AF65-F5344CB8AC3E}">
        <p14:creationId xmlns:p14="http://schemas.microsoft.com/office/powerpoint/2010/main" val="2862636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87164"/>
            <a:ext cx="8229600" cy="4324527"/>
          </a:xfrm>
          <a:prstGeom prst="rect">
            <a:avLst/>
          </a:prstGeom>
        </p:spPr>
      </p:pic>
      <p:sp>
        <p:nvSpPr>
          <p:cNvPr id="30724" name="Title 1"/>
          <p:cNvSpPr>
            <a:spLocks noGrp="1"/>
          </p:cNvSpPr>
          <p:nvPr>
            <p:ph type="title"/>
          </p:nvPr>
        </p:nvSpPr>
        <p:spPr>
          <a:xfrm>
            <a:off x="457200" y="274638"/>
            <a:ext cx="8229600" cy="1173162"/>
          </a:xfrm>
        </p:spPr>
        <p:txBody>
          <a:bodyPr/>
          <a:lstStyle/>
          <a:p>
            <a:r>
              <a:rPr lang="en-US" sz="3600" dirty="0" smtClean="0"/>
              <a:t>SQL Scripts</a:t>
            </a:r>
            <a:br>
              <a:rPr lang="en-US" sz="3600" dirty="0" smtClean="0"/>
            </a:br>
            <a:r>
              <a:rPr lang="en-US" sz="2400" dirty="0"/>
              <a:t>The VRG Database Script </a:t>
            </a:r>
            <a:r>
              <a:rPr lang="en-US" sz="2400" dirty="0" smtClean="0"/>
              <a:t>in the </a:t>
            </a:r>
            <a:r>
              <a:rPr lang="en-US" sz="2400" dirty="0"/>
              <a:t>MySQL </a:t>
            </a:r>
            <a:r>
              <a:rPr lang="en-US" sz="2400" dirty="0" smtClean="0"/>
              <a:t>Workbench</a:t>
            </a:r>
            <a:endParaRPr lang="en-US" sz="28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13</a:t>
            </a:fld>
            <a:endParaRPr lang="en-US" smtClean="0"/>
          </a:p>
          <a:p>
            <a:endParaRPr lang="en-US" dirty="0"/>
          </a:p>
        </p:txBody>
      </p:sp>
    </p:spTree>
    <p:extLst>
      <p:ext uri="{BB962C8B-B14F-4D97-AF65-F5344CB8AC3E}">
        <p14:creationId xmlns:p14="http://schemas.microsoft.com/office/powerpoint/2010/main" val="1288722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87164"/>
            <a:ext cx="8240857" cy="4324527"/>
          </a:xfrm>
          <a:prstGeom prst="rect">
            <a:avLst/>
          </a:prstGeom>
        </p:spPr>
      </p:pic>
      <p:sp>
        <p:nvSpPr>
          <p:cNvPr id="30724" name="Title 1"/>
          <p:cNvSpPr>
            <a:spLocks noGrp="1"/>
          </p:cNvSpPr>
          <p:nvPr>
            <p:ph type="title"/>
          </p:nvPr>
        </p:nvSpPr>
        <p:spPr>
          <a:xfrm>
            <a:off x="457200" y="274638"/>
            <a:ext cx="8229600" cy="1173162"/>
          </a:xfrm>
        </p:spPr>
        <p:txBody>
          <a:bodyPr/>
          <a:lstStyle/>
          <a:p>
            <a:r>
              <a:rPr lang="en-US" sz="3600" dirty="0" smtClean="0"/>
              <a:t>SQL Scripts</a:t>
            </a:r>
            <a:br>
              <a:rPr lang="en-US" sz="3600" dirty="0" smtClean="0"/>
            </a:br>
            <a:r>
              <a:rPr lang="en-US" sz="2400" dirty="0" smtClean="0"/>
              <a:t>Saving </a:t>
            </a:r>
            <a:r>
              <a:rPr lang="en-US" sz="2400" dirty="0"/>
              <a:t>the SQL Script</a:t>
            </a:r>
            <a:endParaRPr lang="en-US" sz="28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14</a:t>
            </a:fld>
            <a:endParaRPr lang="en-US" smtClean="0"/>
          </a:p>
          <a:p>
            <a:endParaRPr lang="en-US" dirty="0"/>
          </a:p>
        </p:txBody>
      </p:sp>
    </p:spTree>
    <p:extLst>
      <p:ext uri="{BB962C8B-B14F-4D97-AF65-F5344CB8AC3E}">
        <p14:creationId xmlns:p14="http://schemas.microsoft.com/office/powerpoint/2010/main" val="41360781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87164"/>
            <a:ext cx="8229600" cy="4324527"/>
          </a:xfrm>
          <a:prstGeom prst="rect">
            <a:avLst/>
          </a:prstGeom>
        </p:spPr>
      </p:pic>
      <p:sp>
        <p:nvSpPr>
          <p:cNvPr id="30724" name="Title 1"/>
          <p:cNvSpPr>
            <a:spLocks noGrp="1"/>
          </p:cNvSpPr>
          <p:nvPr>
            <p:ph type="title"/>
          </p:nvPr>
        </p:nvSpPr>
        <p:spPr>
          <a:xfrm>
            <a:off x="457200" y="274638"/>
            <a:ext cx="8229600" cy="1173162"/>
          </a:xfrm>
        </p:spPr>
        <p:txBody>
          <a:bodyPr/>
          <a:lstStyle/>
          <a:p>
            <a:r>
              <a:rPr lang="en-US" sz="3200" dirty="0" smtClean="0"/>
              <a:t>The </a:t>
            </a:r>
            <a:r>
              <a:rPr lang="en-US" sz="3200" dirty="0"/>
              <a:t>MySQL Workbench </a:t>
            </a:r>
            <a:r>
              <a:rPr lang="en-US" sz="3200" dirty="0" smtClean="0"/>
              <a:t>Help Command</a:t>
            </a:r>
            <a:r>
              <a:rPr lang="en-US" sz="3600" dirty="0" smtClean="0"/>
              <a:t/>
            </a:r>
            <a:br>
              <a:rPr lang="en-US" sz="3600" dirty="0" smtClean="0"/>
            </a:br>
            <a:r>
              <a:rPr lang="en-US" sz="2400" dirty="0" smtClean="0"/>
              <a:t>The </a:t>
            </a:r>
            <a:r>
              <a:rPr lang="en-US" sz="2400" dirty="0"/>
              <a:t>Help | MySQL.com Website</a:t>
            </a:r>
            <a:endParaRPr lang="en-US" sz="28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15</a:t>
            </a:fld>
            <a:endParaRPr lang="en-US" smtClean="0"/>
          </a:p>
          <a:p>
            <a:endParaRPr lang="en-US" dirty="0"/>
          </a:p>
        </p:txBody>
      </p:sp>
    </p:spTree>
    <p:extLst>
      <p:ext uri="{BB962C8B-B14F-4D97-AF65-F5344CB8AC3E}">
        <p14:creationId xmlns:p14="http://schemas.microsoft.com/office/powerpoint/2010/main" val="3656964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87163"/>
            <a:ext cx="8229600" cy="4324527"/>
          </a:xfrm>
          <a:prstGeom prst="rect">
            <a:avLst/>
          </a:prstGeom>
        </p:spPr>
      </p:pic>
      <p:sp>
        <p:nvSpPr>
          <p:cNvPr id="30724" name="Title 1"/>
          <p:cNvSpPr>
            <a:spLocks noGrp="1"/>
          </p:cNvSpPr>
          <p:nvPr>
            <p:ph type="title"/>
          </p:nvPr>
        </p:nvSpPr>
        <p:spPr>
          <a:xfrm>
            <a:off x="457200" y="274638"/>
            <a:ext cx="8229600" cy="1173162"/>
          </a:xfrm>
        </p:spPr>
        <p:txBody>
          <a:bodyPr/>
          <a:lstStyle/>
          <a:p>
            <a:r>
              <a:rPr lang="en-US" sz="3200" dirty="0" smtClean="0"/>
              <a:t>The </a:t>
            </a:r>
            <a:r>
              <a:rPr lang="en-US" sz="3200" dirty="0"/>
              <a:t>MySQL Workbench </a:t>
            </a:r>
            <a:r>
              <a:rPr lang="en-US" sz="3200" dirty="0" smtClean="0"/>
              <a:t>Help Command</a:t>
            </a:r>
            <a:r>
              <a:rPr lang="en-US" sz="3600" dirty="0" smtClean="0"/>
              <a:t/>
            </a:r>
            <a:br>
              <a:rPr lang="en-US" sz="3600" dirty="0" smtClean="0"/>
            </a:br>
            <a:r>
              <a:rPr lang="en-US" sz="2400" dirty="0" smtClean="0"/>
              <a:t>The </a:t>
            </a:r>
            <a:r>
              <a:rPr lang="en-US" sz="2400" dirty="0"/>
              <a:t>Documentation Tab</a:t>
            </a:r>
            <a:endParaRPr lang="en-US" sz="28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16</a:t>
            </a:fld>
            <a:endParaRPr lang="en-US" smtClean="0"/>
          </a:p>
          <a:p>
            <a:endParaRPr lang="en-US" dirty="0"/>
          </a:p>
        </p:txBody>
      </p:sp>
    </p:spTree>
    <p:extLst>
      <p:ext uri="{BB962C8B-B14F-4D97-AF65-F5344CB8AC3E}">
        <p14:creationId xmlns:p14="http://schemas.microsoft.com/office/powerpoint/2010/main" val="2256660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87163"/>
            <a:ext cx="8229600" cy="4324527"/>
          </a:xfrm>
          <a:prstGeom prst="rect">
            <a:avLst/>
          </a:prstGeom>
        </p:spPr>
      </p:pic>
      <p:sp>
        <p:nvSpPr>
          <p:cNvPr id="30724" name="Title 1"/>
          <p:cNvSpPr>
            <a:spLocks noGrp="1"/>
          </p:cNvSpPr>
          <p:nvPr>
            <p:ph type="title"/>
          </p:nvPr>
        </p:nvSpPr>
        <p:spPr>
          <a:xfrm>
            <a:off x="457200" y="274638"/>
            <a:ext cx="8229600" cy="1173162"/>
          </a:xfrm>
        </p:spPr>
        <p:txBody>
          <a:bodyPr/>
          <a:lstStyle/>
          <a:p>
            <a:r>
              <a:rPr lang="en-US" sz="3200" dirty="0" smtClean="0"/>
              <a:t>The </a:t>
            </a:r>
            <a:r>
              <a:rPr lang="en-US" sz="3200" dirty="0"/>
              <a:t>MySQL Workbench </a:t>
            </a:r>
            <a:r>
              <a:rPr lang="en-US" sz="3200" dirty="0" smtClean="0"/>
              <a:t>Help Command</a:t>
            </a:r>
            <a:r>
              <a:rPr lang="en-US" sz="3600" dirty="0" smtClean="0"/>
              <a:t/>
            </a:r>
            <a:br>
              <a:rPr lang="en-US" sz="3600" dirty="0" smtClean="0"/>
            </a:br>
            <a:r>
              <a:rPr lang="en-US" sz="2400" dirty="0" smtClean="0"/>
              <a:t>The </a:t>
            </a:r>
            <a:r>
              <a:rPr lang="en-US" sz="2400" dirty="0"/>
              <a:t>MySQL 5.6 Reference Manual</a:t>
            </a:r>
            <a:endParaRPr lang="en-US" sz="28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17</a:t>
            </a:fld>
            <a:endParaRPr lang="en-US" smtClean="0"/>
          </a:p>
          <a:p>
            <a:endParaRPr lang="en-US" dirty="0"/>
          </a:p>
        </p:txBody>
      </p:sp>
    </p:spTree>
    <p:extLst>
      <p:ext uri="{BB962C8B-B14F-4D97-AF65-F5344CB8AC3E}">
        <p14:creationId xmlns:p14="http://schemas.microsoft.com/office/powerpoint/2010/main" val="364914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6019" y="1432182"/>
            <a:ext cx="5791961" cy="4749287"/>
          </a:xfrm>
          <a:prstGeom prst="rect">
            <a:avLst/>
          </a:prstGeom>
        </p:spPr>
      </p:pic>
      <p:sp>
        <p:nvSpPr>
          <p:cNvPr id="33795" name="Rectangle 4"/>
          <p:cNvSpPr>
            <a:spLocks noGrp="1" noChangeArrowheads="1"/>
          </p:cNvSpPr>
          <p:nvPr>
            <p:ph type="title"/>
          </p:nvPr>
        </p:nvSpPr>
        <p:spPr>
          <a:xfrm>
            <a:off x="457200" y="274638"/>
            <a:ext cx="8229600" cy="1096962"/>
          </a:xfrm>
        </p:spPr>
        <p:txBody>
          <a:bodyPr/>
          <a:lstStyle/>
          <a:p>
            <a:pPr eaLnBrk="1" hangingPunct="1"/>
            <a:r>
              <a:rPr lang="en-US" sz="3200" dirty="0" smtClean="0"/>
              <a:t>MySQL CREATE TABLE Statements</a:t>
            </a:r>
            <a:br>
              <a:rPr lang="en-US" sz="3200" dirty="0" smtClean="0"/>
            </a:br>
            <a:r>
              <a:rPr lang="en-US" sz="3200" dirty="0" smtClean="0"/>
              <a:t>for the VRG Database 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18</a:t>
            </a:fld>
            <a:endParaRPr lang="en-US"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Grp="1" noChangeArrowheads="1"/>
          </p:cNvSpPr>
          <p:nvPr>
            <p:ph type="title"/>
          </p:nvPr>
        </p:nvSpPr>
        <p:spPr>
          <a:xfrm>
            <a:off x="457200" y="274638"/>
            <a:ext cx="8229600" cy="1096962"/>
          </a:xfrm>
        </p:spPr>
        <p:txBody>
          <a:bodyPr/>
          <a:lstStyle/>
          <a:p>
            <a:pPr eaLnBrk="1" hangingPunct="1"/>
            <a:r>
              <a:rPr lang="en-US" sz="3200" dirty="0" smtClean="0"/>
              <a:t>MySQL CREATE TABLE Statements</a:t>
            </a:r>
            <a:br>
              <a:rPr lang="en-US" sz="3200" dirty="0" smtClean="0"/>
            </a:br>
            <a:r>
              <a:rPr lang="en-US" sz="3200" dirty="0" smtClean="0"/>
              <a:t>for the VRG Database 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676019" y="1432183"/>
            <a:ext cx="5827158" cy="2377818"/>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19</a:t>
            </a:fld>
            <a:endParaRPr lang="en-US" smtClean="0"/>
          </a:p>
          <a:p>
            <a:endParaRPr lang="en-US" dirty="0"/>
          </a:p>
        </p:txBody>
      </p:sp>
    </p:spTree>
    <p:extLst>
      <p:ext uri="{BB962C8B-B14F-4D97-AF65-F5344CB8AC3E}">
        <p14:creationId xmlns:p14="http://schemas.microsoft.com/office/powerpoint/2010/main" val="3339354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smtClean="0"/>
              <a:t>Chapter Objectives</a:t>
            </a:r>
          </a:p>
        </p:txBody>
      </p:sp>
      <p:sp>
        <p:nvSpPr>
          <p:cNvPr id="10244" name="Rectangle 3"/>
          <p:cNvSpPr>
            <a:spLocks noGrp="1" noChangeArrowheads="1"/>
          </p:cNvSpPr>
          <p:nvPr>
            <p:ph idx="1"/>
          </p:nvPr>
        </p:nvSpPr>
        <p:spPr/>
        <p:txBody>
          <a:bodyPr/>
          <a:lstStyle/>
          <a:p>
            <a:pPr eaLnBrk="1" hangingPunct="1"/>
            <a:r>
              <a:rPr lang="en-US" sz="2400" dirty="0" smtClean="0"/>
              <a:t>To install MySQL 5.6 and create a database</a:t>
            </a:r>
          </a:p>
          <a:p>
            <a:pPr eaLnBrk="1" hangingPunct="1"/>
            <a:r>
              <a:rPr lang="en-US" sz="2400" dirty="0" smtClean="0"/>
              <a:t>To use the MySQL Workbench graphical utilities</a:t>
            </a:r>
          </a:p>
          <a:p>
            <a:pPr eaLnBrk="1" hangingPunct="1"/>
            <a:r>
              <a:rPr lang="en-US" sz="2400" dirty="0" smtClean="0"/>
              <a:t>To submit both SQL DDL and DML via the MySQL Workbench</a:t>
            </a:r>
          </a:p>
          <a:p>
            <a:r>
              <a:rPr lang="en-US" sz="2400" dirty="0"/>
              <a:t>To import Microsoft Excel worksheet data into </a:t>
            </a:r>
            <a:r>
              <a:rPr lang="en-US" sz="2400" dirty="0" smtClean="0"/>
              <a:t>a database </a:t>
            </a:r>
            <a:r>
              <a:rPr lang="en-US" sz="2400" dirty="0"/>
              <a:t>table</a:t>
            </a:r>
            <a:endParaRPr lang="en-US" sz="2400" dirty="0" smtClean="0"/>
          </a:p>
          <a:p>
            <a:pPr eaLnBrk="1" hangingPunct="1"/>
            <a:r>
              <a:rPr lang="en-US" sz="2400" dirty="0" smtClean="0"/>
              <a:t>To understand the use of SQL/Persistent Stored Modules (SQL\PSM) in MySQL’s variant of SQL</a:t>
            </a:r>
          </a:p>
          <a:p>
            <a:pPr eaLnBrk="1" hangingPunct="1"/>
            <a:r>
              <a:rPr lang="en-US" sz="2400" dirty="0" smtClean="0"/>
              <a:t>To understand the purpose and role of user-defined functions and know how to create simple user-defined functions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a:t>
            </a:fld>
            <a:endParaRPr lang="en-US"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6019" y="1219200"/>
            <a:ext cx="5562981" cy="5053950"/>
          </a:xfrm>
          <a:prstGeom prst="rect">
            <a:avLst/>
          </a:prstGeom>
        </p:spPr>
      </p:pic>
      <p:sp>
        <p:nvSpPr>
          <p:cNvPr id="33795" name="Rectangle 4"/>
          <p:cNvSpPr>
            <a:spLocks noGrp="1" noChangeArrowheads="1"/>
          </p:cNvSpPr>
          <p:nvPr>
            <p:ph type="title"/>
          </p:nvPr>
        </p:nvSpPr>
        <p:spPr>
          <a:xfrm>
            <a:off x="457200" y="274638"/>
            <a:ext cx="8229600" cy="792162"/>
          </a:xfrm>
        </p:spPr>
        <p:txBody>
          <a:bodyPr/>
          <a:lstStyle/>
          <a:p>
            <a:pPr eaLnBrk="1" hangingPunct="1"/>
            <a:r>
              <a:rPr lang="en-US" sz="3200" dirty="0" smtClean="0"/>
              <a:t>MySQL CREATE TABLE Statements</a:t>
            </a:r>
            <a:br>
              <a:rPr lang="en-US" sz="3200" dirty="0" smtClean="0"/>
            </a:br>
            <a:r>
              <a:rPr lang="en-US" sz="3200" dirty="0" smtClean="0"/>
              <a:t>for the VRG Database III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20</a:t>
            </a:fld>
            <a:endParaRPr lang="en-US" smtClean="0"/>
          </a:p>
          <a:p>
            <a:endParaRPr lang="en-US" dirty="0"/>
          </a:p>
        </p:txBody>
      </p:sp>
    </p:spTree>
    <p:extLst>
      <p:ext uri="{BB962C8B-B14F-4D97-AF65-F5344CB8AC3E}">
        <p14:creationId xmlns:p14="http://schemas.microsoft.com/office/powerpoint/2010/main" val="3742966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7532" y="1529360"/>
            <a:ext cx="8219268" cy="4331217"/>
          </a:xfrm>
          <a:prstGeom prst="rect">
            <a:avLst/>
          </a:prstGeom>
        </p:spPr>
      </p:pic>
      <p:sp>
        <p:nvSpPr>
          <p:cNvPr id="36868" name="Rectangle 2"/>
          <p:cNvSpPr>
            <a:spLocks noGrp="1" noChangeArrowheads="1"/>
          </p:cNvSpPr>
          <p:nvPr>
            <p:ph type="title"/>
          </p:nvPr>
        </p:nvSpPr>
        <p:spPr/>
        <p:txBody>
          <a:bodyPr/>
          <a:lstStyle/>
          <a:p>
            <a:pPr eaLnBrk="1" hangingPunct="1"/>
            <a:r>
              <a:rPr lang="en-US" sz="3200" smtClean="0"/>
              <a:t>MySQL CREATE TABLE Statements:</a:t>
            </a:r>
            <a:br>
              <a:rPr lang="en-US" sz="3200" smtClean="0"/>
            </a:br>
            <a:r>
              <a:rPr lang="en-US" sz="3200" smtClean="0"/>
              <a:t>Running the Script</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21</a:t>
            </a:fld>
            <a:endParaRPr lang="en-US"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7533" y="1531943"/>
            <a:ext cx="8225588" cy="4328634"/>
          </a:xfrm>
          <a:prstGeom prst="rect">
            <a:avLst/>
          </a:prstGeom>
        </p:spPr>
      </p:pic>
      <p:sp>
        <p:nvSpPr>
          <p:cNvPr id="36868" name="Rectangle 2"/>
          <p:cNvSpPr>
            <a:spLocks noGrp="1" noChangeArrowheads="1"/>
          </p:cNvSpPr>
          <p:nvPr>
            <p:ph type="title"/>
          </p:nvPr>
        </p:nvSpPr>
        <p:spPr/>
        <p:txBody>
          <a:bodyPr/>
          <a:lstStyle/>
          <a:p>
            <a:r>
              <a:rPr lang="en-US" sz="3200" dirty="0" smtClean="0"/>
              <a:t>The ALTER TABLE Command:</a:t>
            </a:r>
            <a:br>
              <a:rPr lang="en-US" sz="3200" dirty="0" smtClean="0"/>
            </a:br>
            <a:r>
              <a:rPr lang="en-US" sz="2800" dirty="0"/>
              <a:t>The Alter Table Button</a:t>
            </a:r>
            <a:endParaRPr lang="en-US" sz="28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22</a:t>
            </a:fld>
            <a:endParaRPr lang="en-US" smtClean="0"/>
          </a:p>
          <a:p>
            <a:endParaRPr lang="en-US" dirty="0"/>
          </a:p>
        </p:txBody>
      </p:sp>
    </p:spTree>
    <p:extLst>
      <p:ext uri="{BB962C8B-B14F-4D97-AF65-F5344CB8AC3E}">
        <p14:creationId xmlns:p14="http://schemas.microsoft.com/office/powerpoint/2010/main" val="35526532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526193"/>
            <a:ext cx="8229600" cy="4348494"/>
          </a:xfrm>
          <a:prstGeom prst="rect">
            <a:avLst/>
          </a:prstGeom>
        </p:spPr>
      </p:pic>
      <p:sp>
        <p:nvSpPr>
          <p:cNvPr id="36868" name="Rectangle 2"/>
          <p:cNvSpPr>
            <a:spLocks noGrp="1" noChangeArrowheads="1"/>
          </p:cNvSpPr>
          <p:nvPr>
            <p:ph type="title"/>
          </p:nvPr>
        </p:nvSpPr>
        <p:spPr/>
        <p:txBody>
          <a:bodyPr/>
          <a:lstStyle/>
          <a:p>
            <a:r>
              <a:rPr lang="en-US" sz="3200" dirty="0" smtClean="0"/>
              <a:t>The ALTER TABLE Command:</a:t>
            </a:r>
            <a:br>
              <a:rPr lang="en-US" sz="3200" dirty="0" smtClean="0"/>
            </a:br>
            <a:r>
              <a:rPr lang="en-US" sz="2800" dirty="0" smtClean="0"/>
              <a:t>The </a:t>
            </a:r>
            <a:r>
              <a:rPr lang="en-US" sz="2800" dirty="0"/>
              <a:t>Alter Table… Command</a:t>
            </a:r>
            <a:endParaRPr lang="en-US" sz="28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23</a:t>
            </a:fld>
            <a:endParaRPr lang="en-US" smtClean="0"/>
          </a:p>
          <a:p>
            <a:endParaRPr lang="en-US" dirty="0"/>
          </a:p>
        </p:txBody>
      </p:sp>
    </p:spTree>
    <p:extLst>
      <p:ext uri="{BB962C8B-B14F-4D97-AF65-F5344CB8AC3E}">
        <p14:creationId xmlns:p14="http://schemas.microsoft.com/office/powerpoint/2010/main" val="26999097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smtClean="0"/>
              <a:t>Indexes</a:t>
            </a:r>
          </a:p>
        </p:txBody>
      </p:sp>
      <p:sp>
        <p:nvSpPr>
          <p:cNvPr id="40964" name="Rectangle 3"/>
          <p:cNvSpPr>
            <a:spLocks noGrp="1" noChangeArrowheads="1"/>
          </p:cNvSpPr>
          <p:nvPr>
            <p:ph idx="1"/>
          </p:nvPr>
        </p:nvSpPr>
        <p:spPr/>
        <p:txBody>
          <a:bodyPr/>
          <a:lstStyle/>
          <a:p>
            <a:pPr eaLnBrk="1" hangingPunct="1">
              <a:buClr>
                <a:schemeClr val="tx1"/>
              </a:buClr>
            </a:pPr>
            <a:r>
              <a:rPr lang="en-US" sz="2800" b="1" smtClean="0">
                <a:solidFill>
                  <a:srgbClr val="0099CC"/>
                </a:solidFill>
              </a:rPr>
              <a:t>Indexes</a:t>
            </a:r>
            <a:r>
              <a:rPr lang="en-US" sz="2800" smtClean="0"/>
              <a:t> are special data structures used to improve database performance.</a:t>
            </a:r>
          </a:p>
          <a:p>
            <a:pPr eaLnBrk="1" hangingPunct="1"/>
            <a:r>
              <a:rPr lang="en-US" sz="2800" smtClean="0"/>
              <a:t>MySQL Server automatically creates an index on all primary and foreign keys.</a:t>
            </a:r>
          </a:p>
          <a:p>
            <a:pPr eaLnBrk="1" hangingPunct="1"/>
            <a:r>
              <a:rPr lang="en-US" sz="2800" smtClean="0"/>
              <a:t>Additional indexes may be assigned on other columns that are:</a:t>
            </a:r>
          </a:p>
          <a:p>
            <a:pPr lvl="1" eaLnBrk="1" hangingPunct="1"/>
            <a:r>
              <a:rPr lang="en-US" sz="2400" smtClean="0"/>
              <a:t>Frequently used in WHERE clauses</a:t>
            </a:r>
          </a:p>
          <a:p>
            <a:pPr lvl="1" eaLnBrk="1" hangingPunct="1"/>
            <a:r>
              <a:rPr lang="en-US" sz="2400" smtClean="0"/>
              <a:t>Used for sorting data</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24</a:t>
            </a:fld>
            <a:endParaRPr lang="en-US" smtClean="0"/>
          </a:p>
          <a:p>
            <a:endParaRPr lang="en-US"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smtClean="0"/>
              <a:t>Indexes</a:t>
            </a:r>
          </a:p>
        </p:txBody>
      </p:sp>
      <p:sp>
        <p:nvSpPr>
          <p:cNvPr id="41988" name="Rectangle 3"/>
          <p:cNvSpPr>
            <a:spLocks noGrp="1" noChangeArrowheads="1"/>
          </p:cNvSpPr>
          <p:nvPr>
            <p:ph idx="1"/>
          </p:nvPr>
        </p:nvSpPr>
        <p:spPr/>
        <p:txBody>
          <a:bodyPr/>
          <a:lstStyle/>
          <a:p>
            <a:pPr eaLnBrk="1" hangingPunct="1"/>
            <a:r>
              <a:rPr lang="en-US" sz="2800" dirty="0" smtClean="0"/>
              <a:t>MySQL Server supports three kinds of indexes: </a:t>
            </a:r>
          </a:p>
          <a:p>
            <a:pPr lvl="1" eaLnBrk="1" hangingPunct="1">
              <a:buClr>
                <a:schemeClr val="tx1"/>
              </a:buClr>
            </a:pPr>
            <a:r>
              <a:rPr lang="en-US" sz="2400" b="1" dirty="0" smtClean="0">
                <a:solidFill>
                  <a:srgbClr val="0099CC"/>
                </a:solidFill>
                <a:hlinkClick r:id="rId3"/>
              </a:rPr>
              <a:t>B-Tree</a:t>
            </a:r>
            <a:endParaRPr lang="en-US" sz="2400" b="1" dirty="0" smtClean="0">
              <a:solidFill>
                <a:srgbClr val="0099CC"/>
              </a:solidFill>
            </a:endParaRPr>
          </a:p>
          <a:p>
            <a:pPr lvl="1" eaLnBrk="1" hangingPunct="1">
              <a:buClr>
                <a:schemeClr val="tx1"/>
              </a:buClr>
            </a:pPr>
            <a:r>
              <a:rPr lang="en-US" sz="2400" b="1" dirty="0" smtClean="0">
                <a:solidFill>
                  <a:srgbClr val="0099CC"/>
                </a:solidFill>
                <a:hlinkClick r:id="rId3"/>
              </a:rPr>
              <a:t>Hash</a:t>
            </a:r>
            <a:endParaRPr lang="en-US" sz="2400" b="1" dirty="0" smtClean="0">
              <a:solidFill>
                <a:srgbClr val="0099CC"/>
              </a:solidFill>
            </a:endParaRPr>
          </a:p>
          <a:p>
            <a:pPr lvl="1" eaLnBrk="1" hangingPunct="1">
              <a:buClr>
                <a:schemeClr val="tx1"/>
              </a:buClr>
            </a:pPr>
            <a:r>
              <a:rPr lang="en-US" sz="2400" b="1" dirty="0" smtClean="0">
                <a:solidFill>
                  <a:srgbClr val="0066FF"/>
                </a:solidFill>
              </a:rPr>
              <a:t>R-Tree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25</a:t>
            </a:fld>
            <a:endParaRPr lang="en-US" smtClean="0"/>
          </a:p>
          <a:p>
            <a:endParaRPr 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492904"/>
            <a:ext cx="8229600" cy="4308784"/>
          </a:xfrm>
          <a:prstGeom prst="rect">
            <a:avLst/>
          </a:prstGeom>
        </p:spPr>
      </p:pic>
      <p:sp>
        <p:nvSpPr>
          <p:cNvPr id="43012" name="Rectangle 2"/>
          <p:cNvSpPr>
            <a:spLocks noGrp="1" noChangeArrowheads="1"/>
          </p:cNvSpPr>
          <p:nvPr>
            <p:ph type="title"/>
          </p:nvPr>
        </p:nvSpPr>
        <p:spPr/>
        <p:txBody>
          <a:bodyPr/>
          <a:lstStyle/>
          <a:p>
            <a:r>
              <a:rPr lang="en-US" sz="4000" dirty="0" smtClean="0"/>
              <a:t>Viewing Tables:</a:t>
            </a:r>
            <a:br>
              <a:rPr lang="en-US" sz="4000" dirty="0" smtClean="0"/>
            </a:br>
            <a:r>
              <a:rPr lang="en-US" sz="2400" dirty="0"/>
              <a:t>The WORK Table </a:t>
            </a:r>
            <a:r>
              <a:rPr lang="en-US" sz="2400" dirty="0" smtClean="0"/>
              <a:t>Columns and </a:t>
            </a:r>
            <a:r>
              <a:rPr lang="en-US" sz="2400" dirty="0"/>
              <a:t>Column Properties</a:t>
            </a:r>
            <a:endParaRPr lang="en-US" sz="20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26</a:t>
            </a:fld>
            <a:endParaRPr lang="en-US"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92904"/>
            <a:ext cx="8229600" cy="4311863"/>
          </a:xfrm>
          <a:prstGeom prst="rect">
            <a:avLst/>
          </a:prstGeom>
        </p:spPr>
      </p:pic>
      <p:sp>
        <p:nvSpPr>
          <p:cNvPr id="43012" name="Rectangle 2"/>
          <p:cNvSpPr>
            <a:spLocks noGrp="1" noChangeArrowheads="1"/>
          </p:cNvSpPr>
          <p:nvPr>
            <p:ph type="title"/>
          </p:nvPr>
        </p:nvSpPr>
        <p:spPr/>
        <p:txBody>
          <a:bodyPr/>
          <a:lstStyle/>
          <a:p>
            <a:r>
              <a:rPr lang="en-US" sz="4000" dirty="0" smtClean="0"/>
              <a:t>Viewing Tables:</a:t>
            </a:r>
            <a:br>
              <a:rPr lang="en-US" sz="4000" dirty="0" smtClean="0"/>
            </a:br>
            <a:r>
              <a:rPr lang="en-US" sz="2400" dirty="0"/>
              <a:t>The WORK Table </a:t>
            </a:r>
            <a:r>
              <a:rPr lang="en-US" sz="2400" dirty="0" smtClean="0"/>
              <a:t>Foreign Key </a:t>
            </a:r>
            <a:r>
              <a:rPr lang="en-US" sz="2400" dirty="0"/>
              <a:t>Settings</a:t>
            </a:r>
            <a:endParaRPr lang="en-US" sz="20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27</a:t>
            </a:fld>
            <a:endParaRPr lang="en-US" smtClean="0"/>
          </a:p>
          <a:p>
            <a:endParaRPr lang="en-US" dirty="0"/>
          </a:p>
        </p:txBody>
      </p:sp>
    </p:spTree>
    <p:extLst>
      <p:ext uri="{BB962C8B-B14F-4D97-AF65-F5344CB8AC3E}">
        <p14:creationId xmlns:p14="http://schemas.microsoft.com/office/powerpoint/2010/main" val="16384934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492905"/>
            <a:ext cx="8237143" cy="4312733"/>
          </a:xfrm>
          <a:prstGeom prst="rect">
            <a:avLst/>
          </a:prstGeom>
        </p:spPr>
      </p:pic>
      <p:sp>
        <p:nvSpPr>
          <p:cNvPr id="44035" name="Rectangle 2"/>
          <p:cNvSpPr>
            <a:spLocks noGrp="1" noChangeArrowheads="1"/>
          </p:cNvSpPr>
          <p:nvPr>
            <p:ph type="title"/>
          </p:nvPr>
        </p:nvSpPr>
        <p:spPr/>
        <p:txBody>
          <a:bodyPr/>
          <a:lstStyle/>
          <a:p>
            <a:r>
              <a:rPr lang="en-US" sz="4000" dirty="0"/>
              <a:t>Viewing Tables:</a:t>
            </a:r>
            <a:br>
              <a:rPr lang="en-US" sz="4000" dirty="0"/>
            </a:br>
            <a:r>
              <a:rPr lang="en-US" sz="2800" dirty="0" smtClean="0"/>
              <a:t>The </a:t>
            </a:r>
            <a:r>
              <a:rPr lang="en-US" sz="2800" dirty="0"/>
              <a:t>WORK Table </a:t>
            </a:r>
            <a:r>
              <a:rPr lang="en-US" sz="2800" dirty="0" smtClean="0"/>
              <a:t>Primary Key </a:t>
            </a:r>
            <a:r>
              <a:rPr lang="en-US" sz="2800" dirty="0"/>
              <a:t>Index Settings</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28</a:t>
            </a:fld>
            <a:endParaRPr lang="en-US" smtClean="0"/>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92905"/>
            <a:ext cx="8229600" cy="4308783"/>
          </a:xfrm>
          <a:prstGeom prst="rect">
            <a:avLst/>
          </a:prstGeom>
        </p:spPr>
      </p:pic>
      <p:sp>
        <p:nvSpPr>
          <p:cNvPr id="44035" name="Rectangle 2"/>
          <p:cNvSpPr>
            <a:spLocks noGrp="1" noChangeArrowheads="1"/>
          </p:cNvSpPr>
          <p:nvPr>
            <p:ph type="title"/>
          </p:nvPr>
        </p:nvSpPr>
        <p:spPr/>
        <p:txBody>
          <a:bodyPr/>
          <a:lstStyle/>
          <a:p>
            <a:r>
              <a:rPr lang="en-US" sz="4000" dirty="0" smtClean="0"/>
              <a:t>Creating an Index:</a:t>
            </a:r>
            <a:br>
              <a:rPr lang="en-US" sz="4000" dirty="0" smtClean="0"/>
            </a:br>
            <a:r>
              <a:rPr lang="en-US" sz="2800" dirty="0"/>
              <a:t>The Creating an Index in </a:t>
            </a:r>
            <a:r>
              <a:rPr lang="en-US" sz="2800" dirty="0" err="1" smtClean="0"/>
              <a:t>theMySQL</a:t>
            </a:r>
            <a:r>
              <a:rPr lang="en-US" sz="2800" dirty="0" smtClean="0"/>
              <a:t> </a:t>
            </a:r>
            <a:r>
              <a:rPr lang="en-US" sz="2800" dirty="0"/>
              <a:t>Table Editor</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29</a:t>
            </a:fld>
            <a:endParaRPr lang="en-US" smtClean="0"/>
          </a:p>
          <a:p>
            <a:endParaRPr lang="en-US" dirty="0"/>
          </a:p>
        </p:txBody>
      </p:sp>
    </p:spTree>
    <p:extLst>
      <p:ext uri="{BB962C8B-B14F-4D97-AF65-F5344CB8AC3E}">
        <p14:creationId xmlns:p14="http://schemas.microsoft.com/office/powerpoint/2010/main" val="1614558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smtClean="0"/>
              <a:t>Chapter Objectives</a:t>
            </a:r>
          </a:p>
        </p:txBody>
      </p:sp>
      <p:sp>
        <p:nvSpPr>
          <p:cNvPr id="11268" name="Rectangle 3"/>
          <p:cNvSpPr>
            <a:spLocks noGrp="1" noChangeArrowheads="1"/>
          </p:cNvSpPr>
          <p:nvPr>
            <p:ph idx="1"/>
          </p:nvPr>
        </p:nvSpPr>
        <p:spPr/>
        <p:txBody>
          <a:bodyPr/>
          <a:lstStyle/>
          <a:p>
            <a:pPr eaLnBrk="1" hangingPunct="1"/>
            <a:r>
              <a:rPr lang="en-US" sz="2400" dirty="0" smtClean="0"/>
              <a:t>To understand the purpose and role of stored procedures and know how to create simple stored procedures</a:t>
            </a:r>
          </a:p>
          <a:p>
            <a:pPr eaLnBrk="1" hangingPunct="1"/>
            <a:r>
              <a:rPr lang="en-US" sz="2400" dirty="0" smtClean="0"/>
              <a:t>To understand the purpose and role of triggers and know how to create simple triggers</a:t>
            </a:r>
          </a:p>
          <a:p>
            <a:pPr eaLnBrk="1" hangingPunct="1"/>
            <a:r>
              <a:rPr lang="en-US" sz="2400" dirty="0" smtClean="0"/>
              <a:t>To understand how MySQL 5.6 implements indexes. concurrency control and cursors</a:t>
            </a:r>
          </a:p>
          <a:p>
            <a:pPr eaLnBrk="1" hangingPunct="1"/>
            <a:r>
              <a:rPr lang="en-US" sz="2400" dirty="0" smtClean="0"/>
              <a:t>To understand how MySQL 5.6 implements server and database security</a:t>
            </a:r>
          </a:p>
          <a:p>
            <a:pPr eaLnBrk="1" hangingPunct="1"/>
            <a:r>
              <a:rPr lang="en-US" sz="2400" dirty="0" smtClean="0"/>
              <a:t>To understand the fundamental features of MySQL 5.6  backup and recovery facilities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a:t>
            </a:fld>
            <a:endParaRPr lang="en-US"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A~1\AppData\Local\Temp\SNAGHTMLc100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92906"/>
            <a:ext cx="8229600" cy="4312146"/>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title"/>
          </p:nvPr>
        </p:nvSpPr>
        <p:spPr/>
        <p:txBody>
          <a:bodyPr/>
          <a:lstStyle/>
          <a:p>
            <a:r>
              <a:rPr lang="en-US" sz="4000" dirty="0" smtClean="0"/>
              <a:t>Creating an Index:</a:t>
            </a:r>
            <a:br>
              <a:rPr lang="en-US" sz="4000" dirty="0" smtClean="0"/>
            </a:br>
            <a:r>
              <a:rPr lang="en-US" sz="2800" dirty="0" smtClean="0"/>
              <a:t>Creating </a:t>
            </a:r>
            <a:r>
              <a:rPr lang="en-US" sz="2800" dirty="0"/>
              <a:t>the </a:t>
            </a:r>
            <a:r>
              <a:rPr lang="en-US" sz="2800" dirty="0" err="1" smtClean="0"/>
              <a:t>CAInt_ArtistFK</a:t>
            </a:r>
            <a:r>
              <a:rPr lang="en-US" sz="2800" dirty="0" smtClean="0"/>
              <a:t> Index</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30</a:t>
            </a:fld>
            <a:endParaRPr lang="en-US" smtClean="0"/>
          </a:p>
          <a:p>
            <a:endParaRPr lang="en-US" dirty="0"/>
          </a:p>
        </p:txBody>
      </p:sp>
    </p:spTree>
    <p:extLst>
      <p:ext uri="{BB962C8B-B14F-4D97-AF65-F5344CB8AC3E}">
        <p14:creationId xmlns:p14="http://schemas.microsoft.com/office/powerpoint/2010/main" val="18060966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c2da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92906"/>
            <a:ext cx="8229600" cy="4312146"/>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title"/>
          </p:nvPr>
        </p:nvSpPr>
        <p:spPr/>
        <p:txBody>
          <a:bodyPr/>
          <a:lstStyle/>
          <a:p>
            <a:r>
              <a:rPr lang="en-US" sz="4000" dirty="0" smtClean="0"/>
              <a:t>Creating an Index:</a:t>
            </a:r>
            <a:br>
              <a:rPr lang="en-US" sz="4000" dirty="0" smtClean="0"/>
            </a:br>
            <a:r>
              <a:rPr lang="en-US" sz="2800" dirty="0" smtClean="0"/>
              <a:t>Selecting </a:t>
            </a:r>
            <a:r>
              <a:rPr lang="en-US" sz="2800" dirty="0"/>
              <a:t>the </a:t>
            </a:r>
            <a:r>
              <a:rPr lang="en-US" sz="2800" dirty="0" err="1" smtClean="0"/>
              <a:t>CAInt_ArtistFK</a:t>
            </a:r>
            <a:r>
              <a:rPr lang="en-US" sz="2800" dirty="0" smtClean="0"/>
              <a:t> Index </a:t>
            </a:r>
            <a:r>
              <a:rPr lang="en-US" sz="2800" dirty="0"/>
              <a:t>Column</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31</a:t>
            </a:fld>
            <a:endParaRPr lang="en-US" smtClean="0"/>
          </a:p>
          <a:p>
            <a:endParaRPr lang="en-US" dirty="0"/>
          </a:p>
        </p:txBody>
      </p:sp>
    </p:spTree>
    <p:extLst>
      <p:ext uri="{BB962C8B-B14F-4D97-AF65-F5344CB8AC3E}">
        <p14:creationId xmlns:p14="http://schemas.microsoft.com/office/powerpoint/2010/main" val="2765670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92907"/>
            <a:ext cx="8229600" cy="4536000"/>
          </a:xfrm>
          <a:prstGeom prst="rect">
            <a:avLst/>
          </a:prstGeom>
        </p:spPr>
      </p:pic>
      <p:sp>
        <p:nvSpPr>
          <p:cNvPr id="44035" name="Rectangle 2"/>
          <p:cNvSpPr>
            <a:spLocks noGrp="1" noChangeArrowheads="1"/>
          </p:cNvSpPr>
          <p:nvPr>
            <p:ph type="title"/>
          </p:nvPr>
        </p:nvSpPr>
        <p:spPr/>
        <p:txBody>
          <a:bodyPr/>
          <a:lstStyle/>
          <a:p>
            <a:r>
              <a:rPr lang="en-US" sz="2000" dirty="0"/>
              <a:t>The Apply SQL Script </a:t>
            </a:r>
            <a:r>
              <a:rPr lang="en-US" sz="2000" dirty="0" smtClean="0"/>
              <a:t>to Database </a:t>
            </a:r>
            <a:r>
              <a:rPr lang="en-US" sz="2000" dirty="0"/>
              <a:t>Dialog Box for </a:t>
            </a:r>
            <a:r>
              <a:rPr lang="en-US" sz="2000" dirty="0" smtClean="0"/>
              <a:t>the New Index</a:t>
            </a:r>
            <a:r>
              <a:rPr lang="en-US" sz="3200" dirty="0" smtClean="0"/>
              <a:t/>
            </a:r>
            <a:br>
              <a:rPr lang="en-US" sz="3200" dirty="0" smtClean="0"/>
            </a:br>
            <a:r>
              <a:rPr lang="en-US" sz="2800" dirty="0" smtClean="0"/>
              <a:t>Review </a:t>
            </a:r>
            <a:r>
              <a:rPr lang="en-US" sz="2800" dirty="0"/>
              <a:t>SQL Script</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32</a:t>
            </a:fld>
            <a:endParaRPr lang="en-US" smtClean="0"/>
          </a:p>
          <a:p>
            <a:endParaRPr lang="en-US" dirty="0"/>
          </a:p>
        </p:txBody>
      </p:sp>
    </p:spTree>
    <p:extLst>
      <p:ext uri="{BB962C8B-B14F-4D97-AF65-F5344CB8AC3E}">
        <p14:creationId xmlns:p14="http://schemas.microsoft.com/office/powerpoint/2010/main" val="1935931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492907"/>
            <a:ext cx="8229600" cy="4530109"/>
          </a:xfrm>
          <a:prstGeom prst="rect">
            <a:avLst/>
          </a:prstGeom>
        </p:spPr>
      </p:pic>
      <p:sp>
        <p:nvSpPr>
          <p:cNvPr id="44035" name="Rectangle 2"/>
          <p:cNvSpPr>
            <a:spLocks noGrp="1" noChangeArrowheads="1"/>
          </p:cNvSpPr>
          <p:nvPr>
            <p:ph type="title"/>
          </p:nvPr>
        </p:nvSpPr>
        <p:spPr/>
        <p:txBody>
          <a:bodyPr/>
          <a:lstStyle/>
          <a:p>
            <a:r>
              <a:rPr lang="en-US" sz="2000" dirty="0"/>
              <a:t>The Apply SQL Script </a:t>
            </a:r>
            <a:r>
              <a:rPr lang="en-US" sz="2000" dirty="0" smtClean="0"/>
              <a:t>to Database </a:t>
            </a:r>
            <a:r>
              <a:rPr lang="en-US" sz="2000" dirty="0"/>
              <a:t>Dialog Box for </a:t>
            </a:r>
            <a:r>
              <a:rPr lang="en-US" sz="2000" dirty="0" smtClean="0"/>
              <a:t>the New Index</a:t>
            </a:r>
            <a:r>
              <a:rPr lang="en-US" sz="3200" dirty="0" smtClean="0"/>
              <a:t/>
            </a:r>
            <a:br>
              <a:rPr lang="en-US" sz="3200" dirty="0" smtClean="0"/>
            </a:br>
            <a:r>
              <a:rPr lang="en-US" sz="2800" dirty="0" smtClean="0"/>
              <a:t>Apply </a:t>
            </a:r>
            <a:r>
              <a:rPr lang="en-US" sz="2800" dirty="0"/>
              <a:t>SQL Script</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33</a:t>
            </a:fld>
            <a:endParaRPr lang="en-US" smtClean="0"/>
          </a:p>
          <a:p>
            <a:endParaRPr lang="en-US" dirty="0"/>
          </a:p>
        </p:txBody>
      </p:sp>
    </p:spTree>
    <p:extLst>
      <p:ext uri="{BB962C8B-B14F-4D97-AF65-F5344CB8AC3E}">
        <p14:creationId xmlns:p14="http://schemas.microsoft.com/office/powerpoint/2010/main" val="246750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92906"/>
            <a:ext cx="8229600" cy="4336661"/>
          </a:xfrm>
          <a:prstGeom prst="rect">
            <a:avLst/>
          </a:prstGeom>
        </p:spPr>
      </p:pic>
      <p:sp>
        <p:nvSpPr>
          <p:cNvPr id="44035" name="Rectangle 2"/>
          <p:cNvSpPr>
            <a:spLocks noGrp="1" noChangeArrowheads="1"/>
          </p:cNvSpPr>
          <p:nvPr>
            <p:ph type="title"/>
          </p:nvPr>
        </p:nvSpPr>
        <p:spPr/>
        <p:txBody>
          <a:bodyPr/>
          <a:lstStyle/>
          <a:p>
            <a:r>
              <a:rPr lang="en-US" sz="4000" dirty="0" smtClean="0"/>
              <a:t>Creating an Index:</a:t>
            </a:r>
            <a:br>
              <a:rPr lang="en-US" sz="4000" dirty="0" smtClean="0"/>
            </a:br>
            <a:r>
              <a:rPr lang="en-US" sz="2800" dirty="0"/>
              <a:t>The </a:t>
            </a:r>
            <a:r>
              <a:rPr lang="en-US" sz="2800" dirty="0" smtClean="0"/>
              <a:t>Completed </a:t>
            </a:r>
            <a:r>
              <a:rPr lang="en-US" sz="2800" dirty="0" err="1" smtClean="0"/>
              <a:t>CAInt_ArtistFK</a:t>
            </a:r>
            <a:r>
              <a:rPr lang="en-US" sz="2800" dirty="0" smtClean="0"/>
              <a:t> Index</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34</a:t>
            </a:fld>
            <a:endParaRPr lang="en-US" smtClean="0"/>
          </a:p>
          <a:p>
            <a:endParaRPr lang="en-US" dirty="0"/>
          </a:p>
        </p:txBody>
      </p:sp>
    </p:spTree>
    <p:extLst>
      <p:ext uri="{BB962C8B-B14F-4D97-AF65-F5344CB8AC3E}">
        <p14:creationId xmlns:p14="http://schemas.microsoft.com/office/powerpoint/2010/main" val="34248587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A~1\AppData\Local\Temp\SNAGHTMLc8574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92905"/>
            <a:ext cx="8229600" cy="4336981"/>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title"/>
          </p:nvPr>
        </p:nvSpPr>
        <p:spPr/>
        <p:txBody>
          <a:bodyPr/>
          <a:lstStyle/>
          <a:p>
            <a:r>
              <a:rPr lang="en-US" sz="4000" dirty="0" smtClean="0"/>
              <a:t>Creating an Index:</a:t>
            </a:r>
            <a:br>
              <a:rPr lang="en-US" sz="4000" dirty="0" smtClean="0"/>
            </a:br>
            <a:r>
              <a:rPr lang="en-US" sz="2800" dirty="0" smtClean="0"/>
              <a:t>The </a:t>
            </a:r>
            <a:r>
              <a:rPr lang="en-US" sz="2800" dirty="0"/>
              <a:t>SQL ALTER </a:t>
            </a:r>
            <a:r>
              <a:rPr lang="en-US" sz="2800" dirty="0" smtClean="0"/>
              <a:t>TABLE ADD </a:t>
            </a:r>
            <a:r>
              <a:rPr lang="en-US" sz="2800" dirty="0"/>
              <a:t>INDEX Command</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35</a:t>
            </a:fld>
            <a:endParaRPr lang="en-US" smtClean="0"/>
          </a:p>
          <a:p>
            <a:endParaRPr lang="en-US" dirty="0"/>
          </a:p>
        </p:txBody>
      </p:sp>
    </p:spTree>
    <p:extLst>
      <p:ext uri="{BB962C8B-B14F-4D97-AF65-F5344CB8AC3E}">
        <p14:creationId xmlns:p14="http://schemas.microsoft.com/office/powerpoint/2010/main" val="11874384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92905"/>
            <a:ext cx="8229600" cy="4330745"/>
          </a:xfrm>
          <a:prstGeom prst="rect">
            <a:avLst/>
          </a:prstGeom>
        </p:spPr>
      </p:pic>
      <p:sp>
        <p:nvSpPr>
          <p:cNvPr id="44035" name="Rectangle 2"/>
          <p:cNvSpPr>
            <a:spLocks noGrp="1" noChangeArrowheads="1"/>
          </p:cNvSpPr>
          <p:nvPr>
            <p:ph type="title"/>
          </p:nvPr>
        </p:nvSpPr>
        <p:spPr/>
        <p:txBody>
          <a:bodyPr/>
          <a:lstStyle/>
          <a:p>
            <a:r>
              <a:rPr lang="en-US" sz="4000" dirty="0" smtClean="0"/>
              <a:t>Creating an Index:</a:t>
            </a:r>
            <a:br>
              <a:rPr lang="en-US" sz="4000" dirty="0" smtClean="0"/>
            </a:br>
            <a:r>
              <a:rPr lang="en-US" sz="2800" dirty="0" smtClean="0"/>
              <a:t>The Completed </a:t>
            </a:r>
            <a:r>
              <a:rPr lang="en-US" sz="2800" dirty="0" err="1" smtClean="0"/>
              <a:t>ZIPorPostalCodeIndex</a:t>
            </a:r>
            <a:r>
              <a:rPr lang="en-US" sz="2800" dirty="0" smtClean="0"/>
              <a:t> Index</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36</a:t>
            </a:fld>
            <a:endParaRPr lang="en-US" smtClean="0"/>
          </a:p>
          <a:p>
            <a:endParaRPr lang="en-US" dirty="0"/>
          </a:p>
        </p:txBody>
      </p:sp>
    </p:spTree>
    <p:extLst>
      <p:ext uri="{BB962C8B-B14F-4D97-AF65-F5344CB8AC3E}">
        <p14:creationId xmlns:p14="http://schemas.microsoft.com/office/powerpoint/2010/main" val="6846043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en-US" smtClean="0"/>
              <a:t>Populating the Tables:</a:t>
            </a:r>
            <a:br>
              <a:rPr lang="en-US" smtClean="0"/>
            </a:br>
            <a:r>
              <a:rPr lang="en-US" sz="3200" smtClean="0"/>
              <a:t>The AUTO_INCREMENT Keyword</a:t>
            </a:r>
          </a:p>
        </p:txBody>
      </p:sp>
      <p:sp>
        <p:nvSpPr>
          <p:cNvPr id="51204" name="Rectangle 3"/>
          <p:cNvSpPr>
            <a:spLocks noGrp="1" noChangeArrowheads="1"/>
          </p:cNvSpPr>
          <p:nvPr>
            <p:ph idx="1"/>
          </p:nvPr>
        </p:nvSpPr>
        <p:spPr/>
        <p:txBody>
          <a:bodyPr/>
          <a:lstStyle/>
          <a:p>
            <a:pPr eaLnBrk="1" hangingPunct="1"/>
            <a:r>
              <a:rPr lang="en-US" sz="2800" smtClean="0"/>
              <a:t>The </a:t>
            </a:r>
            <a:r>
              <a:rPr lang="en-US" sz="2800" b="1" smtClean="0">
                <a:solidFill>
                  <a:srgbClr val="0099CC"/>
                </a:solidFill>
              </a:rPr>
              <a:t>AUTO_INCREMENT</a:t>
            </a:r>
            <a:r>
              <a:rPr lang="en-US" sz="2800" smtClean="0"/>
              <a:t> keyword implements a new constraint for surrogate keys.</a:t>
            </a:r>
          </a:p>
          <a:p>
            <a:pPr eaLnBrk="1" hangingPunct="1"/>
            <a:r>
              <a:rPr lang="en-US" sz="2800" smtClean="0"/>
              <a:t>The increment value is always one.</a:t>
            </a:r>
          </a:p>
          <a:p>
            <a:pPr eaLnBrk="1" hangingPunct="1"/>
            <a:r>
              <a:rPr lang="en-US" sz="2800" smtClean="0"/>
              <a:t>The starting value is initially one, but can be modified using an ALTER TABLE statement:</a:t>
            </a:r>
          </a:p>
          <a:p>
            <a:pPr lvl="1" eaLnBrk="1" hangingPunct="1">
              <a:buFontTx/>
              <a:buNone/>
            </a:pPr>
            <a:r>
              <a:rPr lang="en-US" sz="1800" b="1" smtClean="0">
                <a:solidFill>
                  <a:srgbClr val="0066FF"/>
                </a:solidFill>
                <a:latin typeface="Courier New" panose="02070309020205020404" pitchFamily="49" charset="0"/>
              </a:rPr>
              <a:t>	</a:t>
            </a:r>
            <a:r>
              <a:rPr lang="en-US" sz="1800" b="1" smtClean="0">
                <a:solidFill>
                  <a:srgbClr val="0099CC"/>
                </a:solidFill>
                <a:latin typeface="Courier New" panose="02070309020205020404" pitchFamily="49" charset="0"/>
              </a:rPr>
              <a:t>ALTER TABLE TRANS AUTO_INCREMENT = 100;</a:t>
            </a:r>
            <a:endParaRPr lang="en-US" sz="1800" smtClean="0">
              <a:solidFill>
                <a:srgbClr val="0099CC"/>
              </a:solidFill>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37</a:t>
            </a:fld>
            <a:endParaRPr lang="en-US" smtClean="0"/>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457200" y="274638"/>
            <a:ext cx="8229600" cy="1249362"/>
          </a:xfrm>
        </p:spPr>
        <p:txBody>
          <a:bodyPr/>
          <a:lstStyle/>
          <a:p>
            <a:pPr eaLnBrk="1" hangingPunct="1"/>
            <a:r>
              <a:rPr lang="en-US" dirty="0" smtClean="0"/>
              <a:t>Populating the Tables:</a:t>
            </a:r>
            <a:br>
              <a:rPr lang="en-US" dirty="0" smtClean="0"/>
            </a:br>
            <a:r>
              <a:rPr lang="en-US" sz="2000" dirty="0" smtClean="0"/>
              <a:t>Working with Non-continuous Primary Key Surrogate Values I</a:t>
            </a:r>
            <a:endParaRPr lang="en-US" sz="3200" dirty="0" smtClean="0"/>
          </a:p>
        </p:txBody>
      </p:sp>
      <p:sp>
        <p:nvSpPr>
          <p:cNvPr id="51204" name="Rectangle 3"/>
          <p:cNvSpPr>
            <a:spLocks noGrp="1" noChangeArrowheads="1"/>
          </p:cNvSpPr>
          <p:nvPr>
            <p:ph idx="1"/>
          </p:nvPr>
        </p:nvSpPr>
        <p:spPr>
          <a:xfrm>
            <a:off x="457200" y="1531620"/>
            <a:ext cx="8229600" cy="4525963"/>
          </a:xfrm>
        </p:spPr>
        <p:txBody>
          <a:bodyPr/>
          <a:lstStyle/>
          <a:p>
            <a:pPr eaLnBrk="1" hangingPunct="1"/>
            <a:r>
              <a:rPr lang="en-US" sz="2400" dirty="0" smtClean="0"/>
              <a:t>The VRG database data contains existing primary key surrogate values that are not continuous. </a:t>
            </a:r>
          </a:p>
          <a:p>
            <a:pPr eaLnBrk="1" hangingPunct="1"/>
            <a:r>
              <a:rPr lang="en-US" sz="2400" dirty="0" smtClean="0"/>
              <a:t>The VRG tables were coded </a:t>
            </a:r>
            <a:r>
              <a:rPr lang="en-US" sz="2400" i="1" dirty="0" smtClean="0">
                <a:solidFill>
                  <a:srgbClr val="0099CC"/>
                </a:solidFill>
              </a:rPr>
              <a:t>without using the</a:t>
            </a:r>
            <a:r>
              <a:rPr lang="en-US" sz="2400" dirty="0" smtClean="0"/>
              <a:t> </a:t>
            </a:r>
            <a:r>
              <a:rPr lang="en-US" sz="2400" b="1" dirty="0" smtClean="0">
                <a:solidFill>
                  <a:srgbClr val="0099CC"/>
                </a:solidFill>
              </a:rPr>
              <a:t>AUTO_INCREMENT</a:t>
            </a:r>
            <a:r>
              <a:rPr lang="en-US" sz="2400" dirty="0" smtClean="0"/>
              <a:t> keyword.</a:t>
            </a:r>
          </a:p>
          <a:p>
            <a:pPr eaLnBrk="1" hangingPunct="1"/>
            <a:r>
              <a:rPr lang="en-US" sz="2400" dirty="0" smtClean="0"/>
              <a:t>Insert the data, then use </a:t>
            </a:r>
            <a:r>
              <a:rPr lang="en-US" sz="2400" b="1" dirty="0" smtClean="0">
                <a:solidFill>
                  <a:srgbClr val="0099CC"/>
                </a:solidFill>
              </a:rPr>
              <a:t>SQL ALTER TABLE statements</a:t>
            </a:r>
            <a:r>
              <a:rPr lang="en-US" sz="2400" dirty="0" smtClean="0"/>
              <a:t> to set the AUTO_INCREMENT property.</a:t>
            </a:r>
          </a:p>
          <a:p>
            <a:pPr eaLnBrk="1" hangingPunct="1"/>
            <a:r>
              <a:rPr lang="en-US" sz="2400" dirty="0" smtClean="0"/>
              <a:t>This requires dropping and reading FOREIGN KEY constraints.</a:t>
            </a:r>
          </a:p>
          <a:p>
            <a:pPr eaLnBrk="1" hangingPunct="1"/>
            <a:r>
              <a:rPr lang="en-US" sz="2400" dirty="0" smtClean="0"/>
              <a:t>Surrogate values will start at the next available data value on further data inserts.</a:t>
            </a:r>
            <a:endParaRPr lang="en-US" sz="16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38</a:t>
            </a:fld>
            <a:endParaRPr lang="en-US" smtClean="0"/>
          </a:p>
          <a:p>
            <a:endParaRPr lang="en-US" dirty="0"/>
          </a:p>
        </p:txBody>
      </p:sp>
    </p:spTree>
    <p:extLst>
      <p:ext uri="{BB962C8B-B14F-4D97-AF65-F5344CB8AC3E}">
        <p14:creationId xmlns:p14="http://schemas.microsoft.com/office/powerpoint/2010/main" val="21650434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r>
              <a:rPr lang="en-US" dirty="0" smtClean="0"/>
              <a:t>Populating the Tables:</a:t>
            </a:r>
            <a:br>
              <a:rPr lang="en-US" dirty="0" smtClean="0"/>
            </a:br>
            <a:r>
              <a:rPr lang="en-US" sz="2000" dirty="0"/>
              <a:t>Working with Non-continuous Primary Key Surrogate </a:t>
            </a:r>
            <a:r>
              <a:rPr lang="en-US" sz="2000" dirty="0" smtClean="0"/>
              <a:t>Values 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1371600" y="1537612"/>
            <a:ext cx="6871676" cy="4630185"/>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39</a:t>
            </a:fld>
            <a:endParaRPr lang="en-US" smtClean="0"/>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Scope</a:t>
            </a:r>
            <a:endParaRPr lang="en-US" dirty="0"/>
          </a:p>
        </p:txBody>
      </p:sp>
      <p:sp>
        <p:nvSpPr>
          <p:cNvPr id="3" name="Content Placeholder 2"/>
          <p:cNvSpPr>
            <a:spLocks noGrp="1"/>
          </p:cNvSpPr>
          <p:nvPr>
            <p:ph idx="1"/>
          </p:nvPr>
        </p:nvSpPr>
        <p:spPr>
          <a:xfrm>
            <a:off x="457200" y="1143000"/>
            <a:ext cx="8229600" cy="5102225"/>
          </a:xfrm>
        </p:spPr>
        <p:txBody>
          <a:bodyPr/>
          <a:lstStyle/>
          <a:p>
            <a:r>
              <a:rPr lang="en-US" dirty="0" smtClean="0"/>
              <a:t>The PowerPoint slide show covers the last nine objectives.</a:t>
            </a:r>
          </a:p>
          <a:p>
            <a:r>
              <a:rPr lang="en-US" dirty="0" smtClean="0"/>
              <a:t>In particular:</a:t>
            </a:r>
          </a:p>
          <a:p>
            <a:pPr lvl="1"/>
            <a:r>
              <a:rPr lang="en-US" dirty="0" smtClean="0"/>
              <a:t>How to use MySQL DDL to create and populate an SQL Server 2014 database.</a:t>
            </a:r>
          </a:p>
          <a:p>
            <a:pPr lvl="1"/>
            <a:r>
              <a:rPr lang="en-US" dirty="0" smtClean="0"/>
              <a:t>How to import Microsoft Excel data into a MySQL database.</a:t>
            </a:r>
          </a:p>
          <a:p>
            <a:pPr lvl="1"/>
            <a:r>
              <a:rPr lang="en-US" dirty="0" smtClean="0"/>
              <a:t>How to use SQL/PSM to create user-defined functions, stored procedures and triggers</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4</a:t>
            </a:fld>
            <a:endParaRPr lang="en-US" smtClean="0"/>
          </a:p>
          <a:p>
            <a:endParaRPr lang="en-US" dirty="0"/>
          </a:p>
        </p:txBody>
      </p:sp>
    </p:spTree>
    <p:extLst>
      <p:ext uri="{BB962C8B-B14F-4D97-AF65-F5344CB8AC3E}">
        <p14:creationId xmlns:p14="http://schemas.microsoft.com/office/powerpoint/2010/main" val="2096065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r>
              <a:rPr lang="en-US" dirty="0" smtClean="0"/>
              <a:t>Populating the Tables:</a:t>
            </a:r>
            <a:br>
              <a:rPr lang="en-US" dirty="0" smtClean="0"/>
            </a:br>
            <a:r>
              <a:rPr lang="en-US" sz="2000" dirty="0"/>
              <a:t>Working with Non-continuous Primary Key Surrogate </a:t>
            </a:r>
            <a:r>
              <a:rPr lang="en-US" sz="2000" dirty="0" smtClean="0"/>
              <a:t>Values III</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3"/>
          <a:stretch>
            <a:fillRect/>
          </a:stretch>
        </p:blipFill>
        <p:spPr>
          <a:xfrm>
            <a:off x="1371601" y="1517926"/>
            <a:ext cx="7086600" cy="3753350"/>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40</a:t>
            </a:fld>
            <a:endParaRPr lang="en-US" smtClean="0"/>
          </a:p>
          <a:p>
            <a:endParaRPr lang="en-US" dirty="0"/>
          </a:p>
        </p:txBody>
      </p:sp>
    </p:spTree>
    <p:extLst>
      <p:ext uri="{BB962C8B-B14F-4D97-AF65-F5344CB8AC3E}">
        <p14:creationId xmlns:p14="http://schemas.microsoft.com/office/powerpoint/2010/main" val="8598833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r>
              <a:rPr lang="en-US" dirty="0" smtClean="0"/>
              <a:t>Populating the Tables:</a:t>
            </a:r>
            <a:br>
              <a:rPr lang="en-US" dirty="0" smtClean="0"/>
            </a:br>
            <a:r>
              <a:rPr lang="en-US" sz="2000" dirty="0"/>
              <a:t>Working with Non-continuous Primary Key Surrogate </a:t>
            </a:r>
            <a:r>
              <a:rPr lang="en-US" sz="2000" dirty="0" smtClean="0"/>
              <a:t>Values IV</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1371601" y="1594126"/>
            <a:ext cx="6341036" cy="1758674"/>
          </a:xfrm>
          <a:prstGeom prst="rect">
            <a:avLst/>
          </a:prstGeom>
        </p:spPr>
      </p:pic>
      <p:sp>
        <p:nvSpPr>
          <p:cNvPr id="7" name="Rectangle 3"/>
          <p:cNvSpPr>
            <a:spLocks noGrp="1" noChangeArrowheads="1"/>
          </p:cNvSpPr>
          <p:nvPr>
            <p:ph idx="1"/>
          </p:nvPr>
        </p:nvSpPr>
        <p:spPr>
          <a:xfrm>
            <a:off x="457200" y="4267200"/>
            <a:ext cx="8229600" cy="1790383"/>
          </a:xfrm>
        </p:spPr>
        <p:txBody>
          <a:bodyPr/>
          <a:lstStyle/>
          <a:p>
            <a:pPr eaLnBrk="1" hangingPunct="1"/>
            <a:r>
              <a:rPr lang="en-US" sz="2400" dirty="0" smtClean="0"/>
              <a:t>The full set of steps for the VRG database:</a:t>
            </a:r>
          </a:p>
          <a:p>
            <a:pPr lvl="1"/>
            <a:r>
              <a:rPr lang="en-US" sz="2000" dirty="0" smtClean="0"/>
              <a:t>Is shown in Figure 10C-44</a:t>
            </a:r>
          </a:p>
          <a:p>
            <a:pPr lvl="1"/>
            <a:r>
              <a:rPr lang="en-US" sz="2000" dirty="0" smtClean="0"/>
              <a:t>Is contained in the downloadable VRG database SQL scripts available at </a:t>
            </a:r>
            <a:r>
              <a:rPr lang="en-US" sz="2000" dirty="0"/>
              <a:t> </a:t>
            </a:r>
            <a:r>
              <a:rPr lang="en-US" sz="2000" dirty="0">
                <a:solidFill>
                  <a:srgbClr val="0099CC"/>
                </a:solidFill>
                <a:hlinkClick r:id="rId4"/>
              </a:rPr>
              <a:t>http://www.pearsonhighered.com/kroenke</a:t>
            </a:r>
            <a:r>
              <a:rPr lang="en-US" sz="2000" dirty="0" smtClean="0">
                <a:solidFill>
                  <a:srgbClr val="0099CC"/>
                </a:solidFill>
                <a:hlinkClick r:id="rId4"/>
              </a:rPr>
              <a:t>/</a:t>
            </a:r>
            <a:r>
              <a:rPr lang="en-US" sz="2000" dirty="0" smtClean="0">
                <a:solidFill>
                  <a:srgbClr val="0099CC"/>
                </a:solidFill>
              </a:rPr>
              <a:t> </a:t>
            </a:r>
            <a:r>
              <a:rPr lang="en-US" sz="2000" dirty="0" smtClean="0"/>
              <a:t>.</a:t>
            </a: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41</a:t>
            </a:fld>
            <a:endParaRPr lang="en-US" smtClean="0"/>
          </a:p>
          <a:p>
            <a:endParaRPr lang="en-US" dirty="0"/>
          </a:p>
        </p:txBody>
      </p:sp>
    </p:spTree>
    <p:extLst>
      <p:ext uri="{BB962C8B-B14F-4D97-AF65-F5344CB8AC3E}">
        <p14:creationId xmlns:p14="http://schemas.microsoft.com/office/powerpoint/2010/main" val="35653471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455738"/>
            <a:ext cx="8093762" cy="4259262"/>
          </a:xfrm>
          <a:prstGeom prst="rect">
            <a:avLst/>
          </a:prstGeom>
        </p:spPr>
      </p:pic>
      <p:sp>
        <p:nvSpPr>
          <p:cNvPr id="53252" name="Rectangle 2"/>
          <p:cNvSpPr>
            <a:spLocks noGrp="1" noChangeArrowheads="1"/>
          </p:cNvSpPr>
          <p:nvPr>
            <p:ph type="title"/>
          </p:nvPr>
        </p:nvSpPr>
        <p:spPr/>
        <p:txBody>
          <a:bodyPr/>
          <a:lstStyle/>
          <a:p>
            <a:pPr eaLnBrk="1" hangingPunct="1"/>
            <a:r>
              <a:rPr lang="en-US" sz="4000" dirty="0" smtClean="0"/>
              <a:t>Transaction COMMIT in MySQL</a:t>
            </a:r>
            <a:br>
              <a:rPr lang="en-US" sz="4000" dirty="0" smtClean="0"/>
            </a:br>
            <a:r>
              <a:rPr lang="en-US" sz="3200" dirty="0" err="1" smtClean="0"/>
              <a:t>Autocommit</a:t>
            </a:r>
            <a:r>
              <a:rPr lang="en-US" sz="3200" dirty="0" smtClean="0"/>
              <a:t> is the Default</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42</a:t>
            </a:fld>
            <a:endParaRPr lang="en-US" smtClean="0"/>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531621"/>
            <a:ext cx="8229600" cy="4312145"/>
          </a:xfrm>
          <a:prstGeom prst="rect">
            <a:avLst/>
          </a:prstGeom>
        </p:spPr>
      </p:pic>
      <p:sp>
        <p:nvSpPr>
          <p:cNvPr id="54276" name="Rectangle 2"/>
          <p:cNvSpPr>
            <a:spLocks noGrp="1" noChangeArrowheads="1"/>
          </p:cNvSpPr>
          <p:nvPr>
            <p:ph type="title"/>
          </p:nvPr>
        </p:nvSpPr>
        <p:spPr/>
        <p:txBody>
          <a:bodyPr/>
          <a:lstStyle/>
          <a:p>
            <a:pPr eaLnBrk="1" hangingPunct="1"/>
            <a:r>
              <a:rPr lang="en-US" sz="4000" dirty="0" smtClean="0"/>
              <a:t>Creating an SQL View</a:t>
            </a:r>
            <a:endParaRPr lang="en-US" sz="32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43</a:t>
            </a:fld>
            <a:endParaRPr lang="en-US" smtClean="0"/>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38303"/>
            <a:ext cx="8223126" cy="4324230"/>
          </a:xfrm>
          <a:prstGeom prst="rect">
            <a:avLst/>
          </a:prstGeom>
        </p:spPr>
      </p:pic>
      <p:sp>
        <p:nvSpPr>
          <p:cNvPr id="55300" name="Rectangle 2"/>
          <p:cNvSpPr>
            <a:spLocks noGrp="1" noChangeArrowheads="1"/>
          </p:cNvSpPr>
          <p:nvPr>
            <p:ph type="title"/>
          </p:nvPr>
        </p:nvSpPr>
        <p:spPr/>
        <p:txBody>
          <a:bodyPr/>
          <a:lstStyle/>
          <a:p>
            <a:r>
              <a:rPr lang="en-US" sz="4000" dirty="0"/>
              <a:t>Result of Using the View</a:t>
            </a:r>
            <a:br>
              <a:rPr lang="en-US" sz="4000" dirty="0"/>
            </a:br>
            <a:r>
              <a:rPr lang="en-US" sz="3600" dirty="0" err="1"/>
              <a:t>CustomerInterestsView</a:t>
            </a:r>
            <a:endParaRPr lang="en-US" sz="28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44</a:t>
            </a:fld>
            <a:endParaRPr lang="en-US" smtClean="0"/>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57200" y="274638"/>
            <a:ext cx="8229600" cy="868362"/>
          </a:xfrm>
        </p:spPr>
        <p:txBody>
          <a:bodyPr/>
          <a:lstStyle/>
          <a:p>
            <a:r>
              <a:rPr lang="en-US" sz="3200" dirty="0"/>
              <a:t>Complete Output </a:t>
            </a:r>
            <a:r>
              <a:rPr lang="en-US" sz="3200" dirty="0" smtClean="0"/>
              <a:t>of SQL </a:t>
            </a:r>
            <a:r>
              <a:rPr lang="en-US" sz="3200" dirty="0"/>
              <a:t>Query on the View</a:t>
            </a:r>
            <a:br>
              <a:rPr lang="en-US" sz="3200" dirty="0"/>
            </a:br>
            <a:r>
              <a:rPr lang="en-US" sz="2800" dirty="0" err="1" smtClean="0"/>
              <a:t>CustomerInterestsView</a:t>
            </a:r>
            <a:endParaRPr lang="en-US" sz="20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3311025" y="1179006"/>
            <a:ext cx="2521950" cy="5066219"/>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45</a:t>
            </a:fld>
            <a:endParaRPr lang="en-US" smtClean="0"/>
          </a:p>
          <a:p>
            <a:endParaRPr lang="en-US" dirty="0"/>
          </a:p>
        </p:txBody>
      </p:sp>
    </p:spTree>
    <p:extLst>
      <p:ext uri="{BB962C8B-B14F-4D97-AF65-F5344CB8AC3E}">
        <p14:creationId xmlns:p14="http://schemas.microsoft.com/office/powerpoint/2010/main" val="41721862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289049"/>
          </a:xfrm>
        </p:spPr>
        <p:txBody>
          <a:bodyPr/>
          <a:lstStyle/>
          <a:p>
            <a:r>
              <a:rPr lang="en-US" dirty="0" smtClean="0"/>
              <a:t>Importing Microsoft Excel Data</a:t>
            </a:r>
            <a:br>
              <a:rPr lang="en-US" dirty="0" smtClean="0"/>
            </a:br>
            <a:r>
              <a:rPr lang="en-US" sz="3200" dirty="0" smtClean="0"/>
              <a:t>MySQL for Excel</a:t>
            </a:r>
            <a:endParaRPr lang="en-US" sz="3200" dirty="0"/>
          </a:p>
        </p:txBody>
      </p:sp>
      <p:sp>
        <p:nvSpPr>
          <p:cNvPr id="3" name="Content Placeholder 2"/>
          <p:cNvSpPr>
            <a:spLocks noGrp="1"/>
          </p:cNvSpPr>
          <p:nvPr>
            <p:ph idx="1"/>
          </p:nvPr>
        </p:nvSpPr>
        <p:spPr>
          <a:xfrm>
            <a:off x="457200" y="1566862"/>
            <a:ext cx="8229600" cy="4678363"/>
          </a:xfrm>
        </p:spPr>
        <p:txBody>
          <a:bodyPr/>
          <a:lstStyle/>
          <a:p>
            <a:r>
              <a:rPr lang="en-US" sz="2400" dirty="0" smtClean="0"/>
              <a:t>Install the MySQL for Excel Add-In</a:t>
            </a:r>
          </a:p>
          <a:p>
            <a:pPr lvl="1"/>
            <a:r>
              <a:rPr lang="en-US" sz="2000" dirty="0" smtClean="0"/>
              <a:t>Use the </a:t>
            </a:r>
            <a:r>
              <a:rPr lang="en-US" sz="2000" dirty="0" smtClean="0">
                <a:hlinkClick r:id="rId3"/>
              </a:rPr>
              <a:t>MySQL Installer for Windows</a:t>
            </a:r>
            <a:r>
              <a:rPr lang="en-US" sz="2000" dirty="0" smtClean="0"/>
              <a:t>, or</a:t>
            </a:r>
          </a:p>
          <a:p>
            <a:pPr lvl="1"/>
            <a:r>
              <a:rPr lang="en-US" sz="2000" dirty="0" smtClean="0"/>
              <a:t>A standalone </a:t>
            </a:r>
            <a:r>
              <a:rPr lang="en-US" sz="2000" dirty="0" smtClean="0">
                <a:hlinkClick r:id="rId4"/>
              </a:rPr>
              <a:t>MySQL for Excel installer</a:t>
            </a:r>
            <a:r>
              <a:rPr lang="en-US" sz="2000" dirty="0" smtClean="0"/>
              <a:t>.</a:t>
            </a:r>
          </a:p>
          <a:p>
            <a:r>
              <a:rPr lang="en-US" sz="2400" dirty="0" smtClean="0"/>
              <a:t>The POSTCARDS worksheet is included in </a:t>
            </a:r>
            <a:r>
              <a:rPr lang="en-US" sz="2400" dirty="0"/>
              <a:t>the downloadable Student Files available at</a:t>
            </a:r>
            <a:r>
              <a:rPr lang="en-US" sz="2400" dirty="0" smtClean="0"/>
              <a:t>: </a:t>
            </a:r>
            <a:r>
              <a:rPr lang="en-US" sz="2000" dirty="0" smtClean="0">
                <a:solidFill>
                  <a:srgbClr val="0099CC"/>
                </a:solidFill>
                <a:hlinkClick r:id="rId5"/>
              </a:rPr>
              <a:t>http</a:t>
            </a:r>
            <a:r>
              <a:rPr lang="en-US" sz="2000" dirty="0">
                <a:solidFill>
                  <a:srgbClr val="0099CC"/>
                </a:solidFill>
                <a:hlinkClick r:id="rId5"/>
              </a:rPr>
              <a:t>://www.pearsonhighered.com/kroenke</a:t>
            </a:r>
            <a:r>
              <a:rPr lang="en-US" sz="2000" dirty="0" smtClean="0">
                <a:solidFill>
                  <a:srgbClr val="0099CC"/>
                </a:solidFill>
                <a:hlinkClick r:id="rId5"/>
              </a:rPr>
              <a:t>/</a:t>
            </a:r>
            <a:endParaRPr lang="en-US" sz="2000" dirty="0" smtClean="0">
              <a:solidFill>
                <a:srgbClr val="0099CC"/>
              </a:solidFill>
            </a:endParaRPr>
          </a:p>
          <a:p>
            <a:endParaRPr lang="en-US" sz="2000" dirty="0">
              <a:solidFill>
                <a:srgbClr val="0099CC"/>
              </a:solidFill>
            </a:endParaRPr>
          </a:p>
          <a:p>
            <a:endParaRPr lang="en-US"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46</a:t>
            </a:fld>
            <a:endParaRPr lang="en-US" smtClean="0"/>
          </a:p>
          <a:p>
            <a:endParaRPr lang="en-US" dirty="0"/>
          </a:p>
        </p:txBody>
      </p:sp>
    </p:spTree>
    <p:extLst>
      <p:ext uri="{BB962C8B-B14F-4D97-AF65-F5344CB8AC3E}">
        <p14:creationId xmlns:p14="http://schemas.microsoft.com/office/powerpoint/2010/main" val="87248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Microsoft Excel Data</a:t>
            </a:r>
            <a:br>
              <a:rPr lang="en-US" dirty="0" smtClean="0"/>
            </a:br>
            <a:r>
              <a:rPr lang="en-US" sz="2800" dirty="0"/>
              <a:t>The View Ridge </a:t>
            </a:r>
            <a:r>
              <a:rPr lang="en-US" sz="2800" dirty="0" smtClean="0"/>
              <a:t>Gallery POSTCARD </a:t>
            </a:r>
            <a:r>
              <a:rPr lang="en-US" sz="2800" dirty="0"/>
              <a:t>Worksheet</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457199" y="1529499"/>
            <a:ext cx="8229601" cy="4185501"/>
          </a:xfrm>
          <a:prstGeom prst="rect">
            <a:avLst/>
          </a:prstGeom>
        </p:spPr>
      </p:pic>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47</a:t>
            </a:fld>
            <a:endParaRPr lang="en-US" smtClean="0"/>
          </a:p>
          <a:p>
            <a:endParaRPr lang="en-US" dirty="0"/>
          </a:p>
        </p:txBody>
      </p:sp>
    </p:spTree>
    <p:extLst>
      <p:ext uri="{BB962C8B-B14F-4D97-AF65-F5344CB8AC3E}">
        <p14:creationId xmlns:p14="http://schemas.microsoft.com/office/powerpoint/2010/main" val="2027429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199" y="1529499"/>
            <a:ext cx="8229601" cy="4176567"/>
          </a:xfrm>
          <a:prstGeom prst="rect">
            <a:avLst/>
          </a:prstGeom>
        </p:spPr>
      </p:pic>
      <p:sp>
        <p:nvSpPr>
          <p:cNvPr id="2" name="Title 1"/>
          <p:cNvSpPr>
            <a:spLocks noGrp="1"/>
          </p:cNvSpPr>
          <p:nvPr>
            <p:ph type="title"/>
          </p:nvPr>
        </p:nvSpPr>
        <p:spPr/>
        <p:txBody>
          <a:bodyPr/>
          <a:lstStyle/>
          <a:p>
            <a:r>
              <a:rPr lang="en-US" sz="3200" dirty="0" smtClean="0"/>
              <a:t>MySQL for Excel</a:t>
            </a:r>
            <a:r>
              <a:rPr lang="en-US" sz="2800" dirty="0" smtClean="0"/>
              <a:t/>
            </a:r>
            <a:br>
              <a:rPr lang="en-US" sz="2800" dirty="0" smtClean="0"/>
            </a:br>
            <a:r>
              <a:rPr lang="en-US" sz="2800" dirty="0" smtClean="0"/>
              <a:t>The </a:t>
            </a:r>
            <a:r>
              <a:rPr lang="en-US" sz="2800" dirty="0"/>
              <a:t>Open </a:t>
            </a:r>
            <a:r>
              <a:rPr lang="en-US" sz="2800" dirty="0" smtClean="0"/>
              <a:t>a MySQL </a:t>
            </a:r>
            <a:r>
              <a:rPr lang="en-US" sz="2800" dirty="0"/>
              <a:t>Connection Pane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48</a:t>
            </a:fld>
            <a:endParaRPr lang="en-US" smtClean="0"/>
          </a:p>
          <a:p>
            <a:endParaRPr lang="en-US" dirty="0"/>
          </a:p>
        </p:txBody>
      </p:sp>
    </p:spTree>
    <p:extLst>
      <p:ext uri="{BB962C8B-B14F-4D97-AF65-F5344CB8AC3E}">
        <p14:creationId xmlns:p14="http://schemas.microsoft.com/office/powerpoint/2010/main" val="578315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199" y="1529499"/>
            <a:ext cx="8229601" cy="4200711"/>
          </a:xfrm>
          <a:prstGeom prst="rect">
            <a:avLst/>
          </a:prstGeom>
        </p:spPr>
      </p:pic>
      <p:sp>
        <p:nvSpPr>
          <p:cNvPr id="2" name="Title 1"/>
          <p:cNvSpPr>
            <a:spLocks noGrp="1"/>
          </p:cNvSpPr>
          <p:nvPr>
            <p:ph type="title"/>
          </p:nvPr>
        </p:nvSpPr>
        <p:spPr/>
        <p:txBody>
          <a:bodyPr/>
          <a:lstStyle/>
          <a:p>
            <a:r>
              <a:rPr lang="en-US" sz="3200" dirty="0" smtClean="0"/>
              <a:t>MySQL for Excel</a:t>
            </a:r>
            <a:r>
              <a:rPr lang="en-US" sz="2800" dirty="0" smtClean="0"/>
              <a:t/>
            </a:r>
            <a:br>
              <a:rPr lang="en-US" sz="2800" dirty="0" smtClean="0"/>
            </a:br>
            <a:r>
              <a:rPr lang="en-US" sz="2800" dirty="0" smtClean="0"/>
              <a:t>The </a:t>
            </a:r>
            <a:r>
              <a:rPr lang="en-US" sz="2800" dirty="0"/>
              <a:t>Connection Password </a:t>
            </a:r>
            <a:r>
              <a:rPr lang="en-US" sz="2800" dirty="0" smtClean="0"/>
              <a:t>Dialog Box</a:t>
            </a:r>
            <a:endParaRPr lang="en-US" sz="28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49</a:t>
            </a:fld>
            <a:endParaRPr lang="en-US" smtClean="0"/>
          </a:p>
          <a:p>
            <a:endParaRPr lang="en-US" dirty="0"/>
          </a:p>
        </p:txBody>
      </p:sp>
    </p:spTree>
    <p:extLst>
      <p:ext uri="{BB962C8B-B14F-4D97-AF65-F5344CB8AC3E}">
        <p14:creationId xmlns:p14="http://schemas.microsoft.com/office/powerpoint/2010/main" val="833792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8229600" cy="792162"/>
          </a:xfrm>
        </p:spPr>
        <p:txBody>
          <a:bodyPr/>
          <a:lstStyle/>
          <a:p>
            <a:pPr eaLnBrk="1" hangingPunct="1"/>
            <a:r>
              <a:rPr lang="en-US" dirty="0" smtClean="0"/>
              <a:t>View Ridge Gallery</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168207" y="1134217"/>
            <a:ext cx="6807586" cy="5111008"/>
          </a:xfrm>
          <a:prstGeom prst="rect">
            <a:avLst/>
          </a:prstGeom>
          <a:ln>
            <a:solidFill>
              <a:schemeClr val="tx1">
                <a:lumMod val="50000"/>
                <a:lumOff val="50000"/>
              </a:schemeClr>
            </a:solidFill>
          </a:ln>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5</a:t>
            </a:fld>
            <a:endParaRPr lang="en-US" smtClean="0"/>
          </a:p>
          <a:p>
            <a:endParaRPr lang="en-US" dirty="0"/>
          </a:p>
        </p:txBody>
      </p:sp>
    </p:spTree>
    <p:extLst>
      <p:ext uri="{BB962C8B-B14F-4D97-AF65-F5344CB8AC3E}">
        <p14:creationId xmlns:p14="http://schemas.microsoft.com/office/powerpoint/2010/main" val="950226563"/>
      </p:ext>
    </p:extLst>
  </p:cSld>
  <p:clrMapOvr>
    <a:masterClrMapping/>
  </p:clrMapOvr>
  <p:transition>
    <p:pull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529499"/>
            <a:ext cx="8235526" cy="4200711"/>
          </a:xfrm>
          <a:prstGeom prst="rect">
            <a:avLst/>
          </a:prstGeom>
        </p:spPr>
      </p:pic>
      <p:sp>
        <p:nvSpPr>
          <p:cNvPr id="2" name="Title 1"/>
          <p:cNvSpPr>
            <a:spLocks noGrp="1"/>
          </p:cNvSpPr>
          <p:nvPr>
            <p:ph type="title"/>
          </p:nvPr>
        </p:nvSpPr>
        <p:spPr/>
        <p:txBody>
          <a:bodyPr/>
          <a:lstStyle/>
          <a:p>
            <a:r>
              <a:rPr lang="en-US" sz="3200" dirty="0" smtClean="0"/>
              <a:t>MySQL for Excel</a:t>
            </a:r>
            <a:r>
              <a:rPr lang="en-US" sz="2800" dirty="0" smtClean="0"/>
              <a:t/>
            </a:r>
            <a:br>
              <a:rPr lang="en-US" sz="2800" dirty="0" smtClean="0"/>
            </a:br>
            <a:r>
              <a:rPr lang="en-US" sz="2800" dirty="0" smtClean="0"/>
              <a:t>The Select a </a:t>
            </a:r>
            <a:r>
              <a:rPr lang="en-US" sz="2800" dirty="0"/>
              <a:t>Database Schema Pane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50</a:t>
            </a:fld>
            <a:endParaRPr lang="en-US" smtClean="0"/>
          </a:p>
          <a:p>
            <a:endParaRPr lang="en-US" dirty="0"/>
          </a:p>
        </p:txBody>
      </p:sp>
    </p:spTree>
    <p:extLst>
      <p:ext uri="{BB962C8B-B14F-4D97-AF65-F5344CB8AC3E}">
        <p14:creationId xmlns:p14="http://schemas.microsoft.com/office/powerpoint/2010/main" val="439717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5908" y="1529499"/>
            <a:ext cx="8229601" cy="4200711"/>
          </a:xfrm>
          <a:prstGeom prst="rect">
            <a:avLst/>
          </a:prstGeom>
        </p:spPr>
      </p:pic>
      <p:sp>
        <p:nvSpPr>
          <p:cNvPr id="2" name="Title 1"/>
          <p:cNvSpPr>
            <a:spLocks noGrp="1"/>
          </p:cNvSpPr>
          <p:nvPr>
            <p:ph type="title"/>
          </p:nvPr>
        </p:nvSpPr>
        <p:spPr/>
        <p:txBody>
          <a:bodyPr/>
          <a:lstStyle/>
          <a:p>
            <a:r>
              <a:rPr lang="en-US" sz="3200" dirty="0" smtClean="0"/>
              <a:t>MySQL for Excel</a:t>
            </a:r>
            <a:r>
              <a:rPr lang="en-US" sz="2800" dirty="0" smtClean="0"/>
              <a:t/>
            </a:r>
            <a:br>
              <a:rPr lang="en-US" sz="2800" dirty="0" smtClean="0"/>
            </a:br>
            <a:r>
              <a:rPr lang="en-US" sz="2800" dirty="0" smtClean="0"/>
              <a:t>The </a:t>
            </a:r>
            <a:r>
              <a:rPr lang="en-US" sz="2800" dirty="0"/>
              <a:t>Export Excel </a:t>
            </a:r>
            <a:r>
              <a:rPr lang="en-US" sz="2800" dirty="0" smtClean="0"/>
              <a:t>Database to </a:t>
            </a:r>
            <a:r>
              <a:rPr lang="en-US" sz="2800" dirty="0"/>
              <a:t>New Table Button</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51</a:t>
            </a:fld>
            <a:endParaRPr lang="en-US" smtClean="0"/>
          </a:p>
          <a:p>
            <a:endParaRPr lang="en-US" dirty="0"/>
          </a:p>
        </p:txBody>
      </p:sp>
    </p:spTree>
    <p:extLst>
      <p:ext uri="{BB962C8B-B14F-4D97-AF65-F5344CB8AC3E}">
        <p14:creationId xmlns:p14="http://schemas.microsoft.com/office/powerpoint/2010/main" val="990834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08" y="1529241"/>
            <a:ext cx="8229601" cy="4200711"/>
          </a:xfrm>
          <a:prstGeom prst="rect">
            <a:avLst/>
          </a:prstGeom>
        </p:spPr>
      </p:pic>
      <p:sp>
        <p:nvSpPr>
          <p:cNvPr id="2" name="Title 1"/>
          <p:cNvSpPr>
            <a:spLocks noGrp="1"/>
          </p:cNvSpPr>
          <p:nvPr>
            <p:ph type="title"/>
          </p:nvPr>
        </p:nvSpPr>
        <p:spPr/>
        <p:txBody>
          <a:bodyPr/>
          <a:lstStyle/>
          <a:p>
            <a:r>
              <a:rPr lang="en-US" sz="3200" dirty="0" smtClean="0"/>
              <a:t>MySQL for Excel</a:t>
            </a:r>
            <a:r>
              <a:rPr lang="en-US" sz="2800" dirty="0" smtClean="0"/>
              <a:t/>
            </a:r>
            <a:br>
              <a:rPr lang="en-US" sz="2800" dirty="0" smtClean="0"/>
            </a:br>
            <a:r>
              <a:rPr lang="en-US" sz="2400" dirty="0" smtClean="0"/>
              <a:t>The </a:t>
            </a:r>
            <a:r>
              <a:rPr lang="en-US" sz="2400" dirty="0"/>
              <a:t>Export Data </a:t>
            </a:r>
            <a:r>
              <a:rPr lang="en-US" sz="2400" dirty="0" smtClean="0"/>
              <a:t>– POSTCARDS </a:t>
            </a:r>
            <a:r>
              <a:rPr lang="en-US" sz="2400" dirty="0"/>
              <a:t>[A1:F27] </a:t>
            </a:r>
            <a:r>
              <a:rPr lang="en-US" sz="2400" dirty="0" smtClean="0"/>
              <a:t>Dialog Box</a:t>
            </a:r>
            <a:endParaRPr lang="en-US" sz="24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52</a:t>
            </a:fld>
            <a:endParaRPr lang="en-US" smtClean="0"/>
          </a:p>
          <a:p>
            <a:endParaRPr lang="en-US" dirty="0"/>
          </a:p>
        </p:txBody>
      </p:sp>
    </p:spTree>
    <p:extLst>
      <p:ext uri="{BB962C8B-B14F-4D97-AF65-F5344CB8AC3E}">
        <p14:creationId xmlns:p14="http://schemas.microsoft.com/office/powerpoint/2010/main" val="61558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5907" y="1447800"/>
            <a:ext cx="8229601" cy="4721223"/>
          </a:xfrm>
          <a:prstGeom prst="rect">
            <a:avLst/>
          </a:prstGeom>
        </p:spPr>
      </p:pic>
      <p:sp>
        <p:nvSpPr>
          <p:cNvPr id="2" name="Title 1"/>
          <p:cNvSpPr>
            <a:spLocks noGrp="1"/>
          </p:cNvSpPr>
          <p:nvPr>
            <p:ph type="title"/>
          </p:nvPr>
        </p:nvSpPr>
        <p:spPr/>
        <p:txBody>
          <a:bodyPr/>
          <a:lstStyle/>
          <a:p>
            <a:r>
              <a:rPr lang="en-US" sz="3200" dirty="0" smtClean="0"/>
              <a:t>MySQL for Excel</a:t>
            </a:r>
            <a:r>
              <a:rPr lang="en-US" sz="2800" dirty="0" smtClean="0"/>
              <a:t/>
            </a:r>
            <a:br>
              <a:rPr lang="en-US" sz="2800" dirty="0" smtClean="0"/>
            </a:br>
            <a:r>
              <a:rPr lang="en-US" sz="2800" dirty="0" smtClean="0"/>
              <a:t>Column </a:t>
            </a:r>
            <a:r>
              <a:rPr lang="en-US" sz="2800" dirty="0"/>
              <a:t>Options</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53</a:t>
            </a:fld>
            <a:endParaRPr lang="en-US" smtClean="0"/>
          </a:p>
          <a:p>
            <a:endParaRPr lang="en-US" dirty="0"/>
          </a:p>
        </p:txBody>
      </p:sp>
    </p:spTree>
    <p:extLst>
      <p:ext uri="{BB962C8B-B14F-4D97-AF65-F5344CB8AC3E}">
        <p14:creationId xmlns:p14="http://schemas.microsoft.com/office/powerpoint/2010/main" val="4167644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MySQL for Excel</a:t>
            </a:r>
            <a:r>
              <a:rPr lang="en-US" sz="2800" dirty="0" smtClean="0"/>
              <a:t/>
            </a:r>
            <a:br>
              <a:rPr lang="en-US" sz="2800" dirty="0" smtClean="0"/>
            </a:br>
            <a:r>
              <a:rPr lang="en-US" sz="2800" dirty="0"/>
              <a:t>The Success Dialog Box</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455907" y="1447800"/>
            <a:ext cx="8229601" cy="4194671"/>
          </a:xfrm>
          <a:prstGeom prst="rect">
            <a:avLst/>
          </a:prstGeom>
        </p:spPr>
      </p:pic>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54</a:t>
            </a:fld>
            <a:endParaRPr lang="en-US" smtClean="0"/>
          </a:p>
          <a:p>
            <a:endParaRPr lang="en-US" dirty="0"/>
          </a:p>
        </p:txBody>
      </p:sp>
    </p:spTree>
    <p:extLst>
      <p:ext uri="{BB962C8B-B14F-4D97-AF65-F5344CB8AC3E}">
        <p14:creationId xmlns:p14="http://schemas.microsoft.com/office/powerpoint/2010/main" val="3702949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2400" dirty="0" smtClean="0"/>
              <a:t>The POSTCARDS_TEMP Data </a:t>
            </a:r>
            <a:r>
              <a:rPr lang="en-US" sz="2400" dirty="0"/>
              <a:t>in the VRG Database</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455907" y="1447800"/>
            <a:ext cx="8229601" cy="4194671"/>
          </a:xfrm>
          <a:prstGeom prst="rect">
            <a:avLst/>
          </a:prstGeom>
        </p:spPr>
      </p:pic>
      <p:pic>
        <p:nvPicPr>
          <p:cNvPr id="6" name="Picture 5"/>
          <p:cNvPicPr>
            <a:picLocks noChangeAspect="1"/>
          </p:cNvPicPr>
          <p:nvPr/>
        </p:nvPicPr>
        <p:blipFill>
          <a:blip r:embed="rId4"/>
          <a:stretch>
            <a:fillRect/>
          </a:stretch>
        </p:blipFill>
        <p:spPr>
          <a:xfrm>
            <a:off x="455907" y="1066800"/>
            <a:ext cx="8255128" cy="5105400"/>
          </a:xfrm>
          <a:prstGeom prst="rect">
            <a:avLst/>
          </a:prstGeom>
        </p:spPr>
      </p:pic>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55</a:t>
            </a:fld>
            <a:endParaRPr lang="en-US" smtClean="0"/>
          </a:p>
          <a:p>
            <a:endParaRPr lang="en-US" dirty="0"/>
          </a:p>
        </p:txBody>
      </p:sp>
    </p:spTree>
    <p:extLst>
      <p:ext uri="{BB962C8B-B14F-4D97-AF65-F5344CB8AC3E}">
        <p14:creationId xmlns:p14="http://schemas.microsoft.com/office/powerpoint/2010/main" val="516744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smtClean="0"/>
              <a:t>Application Logic I</a:t>
            </a:r>
          </a:p>
        </p:txBody>
      </p:sp>
      <p:sp>
        <p:nvSpPr>
          <p:cNvPr id="56324" name="Rectangle 3"/>
          <p:cNvSpPr>
            <a:spLocks noGrp="1" noChangeArrowheads="1"/>
          </p:cNvSpPr>
          <p:nvPr>
            <p:ph idx="1"/>
          </p:nvPr>
        </p:nvSpPr>
        <p:spPr/>
        <p:txBody>
          <a:bodyPr/>
          <a:lstStyle/>
          <a:p>
            <a:pPr eaLnBrk="1" hangingPunct="1"/>
            <a:r>
              <a:rPr lang="en-US" sz="2800" smtClean="0"/>
              <a:t>MySQL Server implements the </a:t>
            </a:r>
            <a:r>
              <a:rPr lang="en-US" sz="2800" b="1" smtClean="0">
                <a:solidFill>
                  <a:srgbClr val="0099CC"/>
                </a:solidFill>
              </a:rPr>
              <a:t>SQL/Persistent Stored Modules (SQL/PSM)</a:t>
            </a:r>
            <a:r>
              <a:rPr lang="en-US" sz="2800" smtClean="0"/>
              <a:t> standard, but does have a special name for the MySQL variant of SQL—it is just called </a:t>
            </a:r>
            <a:r>
              <a:rPr lang="en-US" sz="2800" b="1" smtClean="0">
                <a:solidFill>
                  <a:srgbClr val="0099CC"/>
                </a:solidFill>
              </a:rPr>
              <a:t>SQL</a:t>
            </a:r>
            <a:r>
              <a:rPr lang="en-US" sz="2800" smtClean="0"/>
              <a: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56</a:t>
            </a:fld>
            <a:endParaRPr lang="en-US" smtClean="0"/>
          </a:p>
          <a:p>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smtClean="0"/>
              <a:t>Application Logic II</a:t>
            </a:r>
          </a:p>
        </p:txBody>
      </p:sp>
      <p:sp>
        <p:nvSpPr>
          <p:cNvPr id="57348" name="Rectangle 3"/>
          <p:cNvSpPr>
            <a:spLocks noGrp="1" noChangeArrowheads="1"/>
          </p:cNvSpPr>
          <p:nvPr>
            <p:ph idx="1"/>
          </p:nvPr>
        </p:nvSpPr>
        <p:spPr/>
        <p:txBody>
          <a:bodyPr/>
          <a:lstStyle/>
          <a:p>
            <a:pPr eaLnBrk="1" hangingPunct="1"/>
            <a:r>
              <a:rPr lang="en-US" sz="2800" smtClean="0"/>
              <a:t>MySQL Server database application can be processed using: </a:t>
            </a:r>
          </a:p>
          <a:p>
            <a:pPr lvl="1" eaLnBrk="1" hangingPunct="1"/>
            <a:r>
              <a:rPr lang="en-US" sz="2400" smtClean="0"/>
              <a:t>Programming languages to invoke SQL Server DBMS commands</a:t>
            </a:r>
          </a:p>
          <a:p>
            <a:pPr lvl="1" eaLnBrk="1" hangingPunct="1"/>
            <a:r>
              <a:rPr lang="en-US" sz="2400" smtClean="0"/>
              <a:t>The MySQL Command Line utility to invoke database commands stored in .sql files</a:t>
            </a:r>
          </a:p>
          <a:p>
            <a:pPr lvl="1" eaLnBrk="1" hangingPunct="1"/>
            <a:r>
              <a:rPr lang="en-US" sz="2400" smtClean="0"/>
              <a:t>The MySQL Query Browser to invoke database commands stored in .sql files</a:t>
            </a:r>
          </a:p>
          <a:p>
            <a:pPr lvl="1" eaLnBrk="1" hangingPunct="1"/>
            <a:r>
              <a:rPr lang="en-US" sz="2400" smtClean="0"/>
              <a:t>Stored procedures</a:t>
            </a:r>
          </a:p>
          <a:p>
            <a:pPr lvl="1" eaLnBrk="1" hangingPunct="1"/>
            <a:r>
              <a:rPr lang="en-US" sz="2400" smtClean="0"/>
              <a:t>Triggers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57</a:t>
            </a:fld>
            <a:endParaRPr lang="en-US" smtClean="0"/>
          </a:p>
          <a:p>
            <a:endParaRPr lang="en-US"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r>
              <a:rPr lang="en-US" sz="3600" dirty="0" smtClean="0"/>
              <a:t>Application Logic:</a:t>
            </a:r>
            <a:br>
              <a:rPr lang="en-US" sz="3600" dirty="0" smtClean="0"/>
            </a:br>
            <a:r>
              <a:rPr lang="en-US" sz="2800" dirty="0" smtClean="0"/>
              <a:t>Basic </a:t>
            </a:r>
            <a:r>
              <a:rPr lang="en-US" sz="2800" dirty="0"/>
              <a:t>MySQL SQL/PSM </a:t>
            </a:r>
            <a:r>
              <a:rPr lang="en-US" sz="2800" dirty="0" smtClean="0"/>
              <a:t>Structure</a:t>
            </a:r>
            <a:endParaRPr lang="en-US" sz="36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458400" y="1600200"/>
            <a:ext cx="8228400" cy="3893796"/>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58</a:t>
            </a:fld>
            <a:endParaRPr lang="en-US" smtClean="0"/>
          </a:p>
          <a:p>
            <a:endParaRPr lang="en-US" dirty="0"/>
          </a:p>
        </p:txBody>
      </p:sp>
    </p:spTree>
    <p:extLst>
      <p:ext uri="{BB962C8B-B14F-4D97-AF65-F5344CB8AC3E}">
        <p14:creationId xmlns:p14="http://schemas.microsoft.com/office/powerpoint/2010/main" val="99413783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r>
              <a:rPr lang="en-US" sz="3600" dirty="0" smtClean="0"/>
              <a:t>Application Logic:</a:t>
            </a:r>
            <a:br>
              <a:rPr lang="en-US" sz="3600" dirty="0" smtClean="0"/>
            </a:br>
            <a:r>
              <a:rPr lang="en-US" sz="3200" dirty="0" smtClean="0"/>
              <a:t>MySQL </a:t>
            </a:r>
            <a:r>
              <a:rPr lang="en-US" sz="3200" dirty="0"/>
              <a:t>SQL/PSM </a:t>
            </a:r>
            <a:r>
              <a:rPr lang="en-US" sz="3200" dirty="0" smtClean="0"/>
              <a:t>Statement </a:t>
            </a:r>
            <a:r>
              <a:rPr lang="en-US" sz="3200" dirty="0"/>
              <a:t>Delimiters</a:t>
            </a:r>
            <a:endParaRPr lang="en-US" sz="36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7" name="Picture 6"/>
          <p:cNvPicPr>
            <a:picLocks noChangeAspect="1"/>
          </p:cNvPicPr>
          <p:nvPr/>
        </p:nvPicPr>
        <p:blipFill>
          <a:blip r:embed="rId3"/>
          <a:stretch>
            <a:fillRect/>
          </a:stretch>
        </p:blipFill>
        <p:spPr>
          <a:xfrm>
            <a:off x="457200" y="3027535"/>
            <a:ext cx="8229600" cy="1849265"/>
          </a:xfrm>
          <a:prstGeom prst="rect">
            <a:avLst/>
          </a:prstGeom>
        </p:spPr>
      </p:pic>
      <p:sp>
        <p:nvSpPr>
          <p:cNvPr id="11" name="Line Callout 1 10"/>
          <p:cNvSpPr/>
          <p:nvPr/>
        </p:nvSpPr>
        <p:spPr>
          <a:xfrm>
            <a:off x="4876800" y="5204301"/>
            <a:ext cx="1524000" cy="533400"/>
          </a:xfrm>
          <a:prstGeom prst="borderCallout1">
            <a:avLst>
              <a:gd name="adj1" fmla="val 52005"/>
              <a:gd name="adj2" fmla="val -2922"/>
              <a:gd name="adj3" fmla="val -69617"/>
              <a:gd name="adj4" fmla="val -21235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This is a semicolon (;)</a:t>
            </a:r>
          </a:p>
        </p:txBody>
      </p:sp>
      <p:sp>
        <p:nvSpPr>
          <p:cNvPr id="12" name="Rectangle 3"/>
          <p:cNvSpPr>
            <a:spLocks noGrp="1" noChangeArrowheads="1"/>
          </p:cNvSpPr>
          <p:nvPr>
            <p:ph idx="1"/>
          </p:nvPr>
        </p:nvSpPr>
        <p:spPr>
          <a:xfrm>
            <a:off x="457200" y="1600200"/>
            <a:ext cx="8153400" cy="4525963"/>
          </a:xfrm>
        </p:spPr>
        <p:txBody>
          <a:bodyPr/>
          <a:lstStyle/>
          <a:p>
            <a:pPr eaLnBrk="1" hangingPunct="1"/>
            <a:r>
              <a:rPr lang="en-US" sz="2800" dirty="0" smtClean="0"/>
              <a:t>MySQL must use a delimiter other than the SQL semicolon(;) when creating stored procedures and triggers:</a:t>
            </a: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59</a:t>
            </a:fld>
            <a:endParaRPr lang="en-US" smtClean="0"/>
          </a:p>
          <a:p>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View Ridge Gallery</a:t>
            </a:r>
          </a:p>
        </p:txBody>
      </p:sp>
      <p:sp>
        <p:nvSpPr>
          <p:cNvPr id="5123" name="Rectangle 3"/>
          <p:cNvSpPr>
            <a:spLocks noGrp="1" noChangeArrowheads="1"/>
          </p:cNvSpPr>
          <p:nvPr>
            <p:ph idx="1"/>
          </p:nvPr>
        </p:nvSpPr>
        <p:spPr/>
        <p:txBody>
          <a:bodyPr/>
          <a:lstStyle/>
          <a:p>
            <a:pPr eaLnBrk="1" hangingPunct="1"/>
            <a:r>
              <a:rPr lang="en-US" sz="2800" smtClean="0"/>
              <a:t>View Ridge Gallery is a small art gallery that has been in business for 30 years. </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has one owner, </a:t>
            </a:r>
            <a:br>
              <a:rPr lang="en-US" sz="2800" smtClean="0"/>
            </a:br>
            <a:r>
              <a:rPr lang="en-US" sz="2800" smtClean="0"/>
              <a:t>three salespeople, and two workers.</a:t>
            </a:r>
          </a:p>
          <a:p>
            <a:pPr eaLnBrk="1" hangingPunct="1"/>
            <a:r>
              <a:rPr lang="en-US" sz="2800" smtClean="0"/>
              <a:t>View Ridge owns all of the art that it sells; </a:t>
            </a:r>
            <a:br>
              <a:rPr lang="en-US" sz="2800" smtClean="0"/>
            </a:br>
            <a:r>
              <a:rPr lang="en-US" sz="2800" smtClean="0"/>
              <a:t>it holds no items on a consignment basis.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a:t>
            </a:fld>
            <a:endParaRPr lang="en-US" smtClean="0"/>
          </a:p>
          <a:p>
            <a:endParaRPr lang="en-US" dirty="0"/>
          </a:p>
        </p:txBody>
      </p:sp>
    </p:spTree>
    <p:extLst>
      <p:ext uri="{BB962C8B-B14F-4D97-AF65-F5344CB8AC3E}">
        <p14:creationId xmlns:p14="http://schemas.microsoft.com/office/powerpoint/2010/main" val="3953657299"/>
      </p:ext>
    </p:extLst>
  </p:cSld>
  <p:clrMapOvr>
    <a:masterClrMapping/>
  </p:clrMapOvr>
  <p:transition>
    <p:pull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0438"/>
            <a:ext cx="5238750" cy="267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1"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Parameters and Variables</a:t>
            </a:r>
          </a:p>
        </p:txBody>
      </p:sp>
      <p:sp>
        <p:nvSpPr>
          <p:cNvPr id="58372" name="Rectangle 3"/>
          <p:cNvSpPr>
            <a:spLocks noGrp="1" noChangeArrowheads="1"/>
          </p:cNvSpPr>
          <p:nvPr>
            <p:ph idx="1"/>
          </p:nvPr>
        </p:nvSpPr>
        <p:spPr>
          <a:xfrm>
            <a:off x="457200" y="1600200"/>
            <a:ext cx="8153400" cy="1905000"/>
          </a:xfrm>
        </p:spPr>
        <p:txBody>
          <a:bodyPr/>
          <a:lstStyle/>
          <a:p>
            <a:pPr eaLnBrk="1" hangingPunct="1"/>
            <a:r>
              <a:rPr lang="en-US" sz="2800" smtClean="0"/>
              <a:t>A parameter is a value passed to a stored procedure.</a:t>
            </a:r>
          </a:p>
          <a:p>
            <a:pPr eaLnBrk="1" hangingPunct="1"/>
            <a:r>
              <a:rPr lang="en-US" sz="2800" smtClean="0"/>
              <a:t>A variable is a value used within the stored procedure.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60</a:t>
            </a:fld>
            <a:endParaRPr lang="en-US" smtClean="0"/>
          </a:p>
          <a:p>
            <a:endParaRPr lang="en-US" dirty="0"/>
          </a:p>
        </p:txBody>
      </p:sp>
    </p:spTree>
    <p:extLst>
      <p:ext uri="{BB962C8B-B14F-4D97-AF65-F5344CB8AC3E}">
        <p14:creationId xmlns:p14="http://schemas.microsoft.com/office/powerpoint/2010/main" val="145976192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MySQL Control of Flow Statements I</a:t>
            </a:r>
          </a:p>
        </p:txBody>
      </p:sp>
      <p:sp>
        <p:nvSpPr>
          <p:cNvPr id="72706" name="Rectangle 3"/>
          <p:cNvSpPr>
            <a:spLocks noGrp="1" noChangeArrowheads="1"/>
          </p:cNvSpPr>
          <p:nvPr>
            <p:ph idx="1"/>
          </p:nvPr>
        </p:nvSpPr>
        <p:spPr>
          <a:xfrm>
            <a:off x="457200" y="1600200"/>
            <a:ext cx="5029200" cy="4525963"/>
          </a:xfrm>
        </p:spPr>
        <p:txBody>
          <a:bodyPr/>
          <a:lstStyle/>
          <a:p>
            <a:pPr eaLnBrk="1" hangingPunct="1">
              <a:defRPr/>
            </a:pPr>
            <a:r>
              <a:rPr lang="en-US" sz="2800" dirty="0" smtClean="0"/>
              <a:t>IF…THEN…ELSE…END IF</a:t>
            </a:r>
          </a:p>
          <a:p>
            <a:pPr marL="0" indent="0" eaLnBrk="1" hangingPunct="1">
              <a:buFontTx/>
              <a:buNone/>
              <a:defRPr/>
            </a:pPr>
            <a:endParaRPr lang="en-US" sz="2800" dirty="0"/>
          </a:p>
          <a:p>
            <a:pPr marL="0" indent="0" eaLnBrk="1" hangingPunct="1">
              <a:buFontTx/>
              <a:buNone/>
              <a:defRPr/>
            </a:pPr>
            <a:endParaRPr lang="en-US" sz="2800" dirty="0" smtClean="0"/>
          </a:p>
          <a:p>
            <a:pPr marL="0" indent="0" eaLnBrk="1" hangingPunct="1">
              <a:buFontTx/>
              <a:buNone/>
              <a:defRPr/>
            </a:pPr>
            <a:endParaRPr lang="en-US" sz="2800" dirty="0" smtClean="0"/>
          </a:p>
          <a:p>
            <a:pPr eaLnBrk="1" hangingPunct="1">
              <a:defRPr/>
            </a:pPr>
            <a:r>
              <a:rPr lang="en-US" sz="2800" dirty="0" smtClean="0"/>
              <a:t>IF…ELSEIF…END IF</a:t>
            </a:r>
          </a:p>
        </p:txBody>
      </p:sp>
      <p:pic>
        <p:nvPicPr>
          <p:cNvPr id="614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324100"/>
            <a:ext cx="50196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588" y="4295775"/>
            <a:ext cx="5865812"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61</a:t>
            </a:fld>
            <a:endParaRPr lang="en-US" smtClean="0"/>
          </a:p>
          <a:p>
            <a:endParaRPr lang="en-US"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538" y="1676400"/>
            <a:ext cx="5197475" cy="409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8"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MySQL Control of Flow Statements II</a:t>
            </a:r>
          </a:p>
        </p:txBody>
      </p:sp>
      <p:sp>
        <p:nvSpPr>
          <p:cNvPr id="62469" name="Rectangle 3"/>
          <p:cNvSpPr>
            <a:spLocks noGrp="1" noChangeArrowheads="1"/>
          </p:cNvSpPr>
          <p:nvPr>
            <p:ph idx="1"/>
          </p:nvPr>
        </p:nvSpPr>
        <p:spPr>
          <a:xfrm>
            <a:off x="457200" y="1600200"/>
            <a:ext cx="3276600" cy="4525963"/>
          </a:xfrm>
        </p:spPr>
        <p:txBody>
          <a:bodyPr/>
          <a:lstStyle/>
          <a:p>
            <a:pPr eaLnBrk="1" hangingPunct="1"/>
            <a:r>
              <a:rPr lang="en-US" sz="2800" smtClean="0"/>
              <a:t>BEGIN</a:t>
            </a:r>
            <a:r>
              <a:rPr lang="en-US" sz="2800" smtClean="0">
                <a:cs typeface="Arial" panose="020B0604020202020204" pitchFamily="34" charset="0"/>
              </a:rPr>
              <a:t>…</a:t>
            </a:r>
            <a:r>
              <a:rPr lang="en-US" sz="2800" smtClean="0"/>
              <a:t>END</a:t>
            </a:r>
          </a:p>
          <a:p>
            <a:pPr eaLnBrk="1" hangingPunct="1"/>
            <a:r>
              <a:rPr lang="en-US" sz="2800" smtClean="0"/>
              <a:t>Block Labels</a:t>
            </a:r>
          </a:p>
          <a:p>
            <a:pPr eaLnBrk="1" hangingPunct="1"/>
            <a:r>
              <a:rPr lang="en-US" sz="2800" smtClean="0"/>
              <a:t>ROLLBACK</a:t>
            </a:r>
          </a:p>
          <a:p>
            <a:pPr eaLnBrk="1" hangingPunct="1"/>
            <a:r>
              <a:rPr lang="en-US" sz="2800" smtClean="0"/>
              <a:t>LEAVE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62</a:t>
            </a:fld>
            <a:endParaRPr lang="en-US" smtClean="0"/>
          </a:p>
          <a:p>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xfrm>
            <a:off x="457200" y="274638"/>
            <a:ext cx="3081338" cy="5821362"/>
          </a:xfrm>
        </p:spPr>
        <p:txBody>
          <a:bodyPr/>
          <a:lstStyle/>
          <a:p>
            <a:pPr eaLnBrk="1" hangingPunct="1"/>
            <a:r>
              <a:rPr lang="en-US" dirty="0" smtClean="0"/>
              <a:t>Application Logic:</a:t>
            </a:r>
            <a:br>
              <a:rPr lang="en-US" dirty="0" smtClean="0"/>
            </a:br>
            <a:r>
              <a:rPr lang="en-US" sz="3600" dirty="0" smtClean="0"/>
              <a:t>Example with Delimiter</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3657600" y="333106"/>
            <a:ext cx="5139322" cy="5762894"/>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63</a:t>
            </a:fld>
            <a:endParaRPr lang="en-US" smtClean="0"/>
          </a:p>
          <a:p>
            <a:endParaRPr lang="en-US" dirty="0"/>
          </a:p>
        </p:txBody>
      </p:sp>
    </p:spTree>
    <p:extLst>
      <p:ext uri="{BB962C8B-B14F-4D97-AF65-F5344CB8AC3E}">
        <p14:creationId xmlns:p14="http://schemas.microsoft.com/office/powerpoint/2010/main" val="400061134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a:xfrm>
            <a:off x="457200" y="274639"/>
            <a:ext cx="8229600" cy="1020762"/>
          </a:xfrm>
        </p:spPr>
        <p:txBody>
          <a:bodyPr/>
          <a:lstStyle/>
          <a:p>
            <a:pPr eaLnBrk="1" hangingPunct="1"/>
            <a:r>
              <a:rPr lang="en-US" dirty="0" smtClean="0"/>
              <a:t>Application Logic:</a:t>
            </a:r>
            <a:br>
              <a:rPr lang="en-US" dirty="0" smtClean="0"/>
            </a:br>
            <a:r>
              <a:rPr lang="en-US" sz="2800" dirty="0" smtClean="0"/>
              <a:t>MySQL Cursor Statements</a:t>
            </a:r>
            <a:endParaRPr lang="en-US" sz="3600" dirty="0" smtClean="0"/>
          </a:p>
        </p:txBody>
      </p:sp>
      <p:sp>
        <p:nvSpPr>
          <p:cNvPr id="63493" name="Rectangle 3"/>
          <p:cNvSpPr>
            <a:spLocks noGrp="1" noChangeArrowheads="1"/>
          </p:cNvSpPr>
          <p:nvPr>
            <p:ph idx="1"/>
          </p:nvPr>
        </p:nvSpPr>
        <p:spPr>
          <a:xfrm>
            <a:off x="457200" y="1600200"/>
            <a:ext cx="3886200" cy="4525963"/>
          </a:xfrm>
        </p:spPr>
        <p:txBody>
          <a:bodyPr/>
          <a:lstStyle/>
          <a:p>
            <a:pPr eaLnBrk="1" hangingPunct="1"/>
            <a:r>
              <a:rPr lang="en-US" sz="2800" smtClean="0"/>
              <a:t>DECLARE</a:t>
            </a:r>
          </a:p>
          <a:p>
            <a:pPr eaLnBrk="1" hangingPunct="1"/>
            <a:r>
              <a:rPr lang="en-US" sz="2800" smtClean="0"/>
              <a:t>OPEN</a:t>
            </a:r>
          </a:p>
          <a:p>
            <a:pPr eaLnBrk="1" hangingPunct="1"/>
            <a:r>
              <a:rPr lang="en-US" sz="2800" smtClean="0"/>
              <a:t>FETCH</a:t>
            </a:r>
          </a:p>
          <a:p>
            <a:pPr eaLnBrk="1" hangingPunct="1"/>
            <a:r>
              <a:rPr lang="en-US" sz="2800" smtClean="0"/>
              <a:t>CLOSE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3505200" y="1458559"/>
            <a:ext cx="4958539" cy="4667604"/>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64</a:t>
            </a:fld>
            <a:endParaRPr lang="en-US" smtClean="0"/>
          </a:p>
          <a:p>
            <a:endParaRPr lang="en-US"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MySQL Output Statements</a:t>
            </a:r>
          </a:p>
        </p:txBody>
      </p:sp>
      <p:sp>
        <p:nvSpPr>
          <p:cNvPr id="64516" name="Rectangle 3"/>
          <p:cNvSpPr>
            <a:spLocks noGrp="1" noChangeArrowheads="1"/>
          </p:cNvSpPr>
          <p:nvPr>
            <p:ph idx="1"/>
          </p:nvPr>
        </p:nvSpPr>
        <p:spPr>
          <a:xfrm>
            <a:off x="457200" y="1600200"/>
            <a:ext cx="8153400" cy="4525963"/>
          </a:xfrm>
        </p:spPr>
        <p:txBody>
          <a:bodyPr/>
          <a:lstStyle/>
          <a:p>
            <a:pPr eaLnBrk="1" hangingPunct="1"/>
            <a:r>
              <a:rPr lang="en-US" sz="2800" smtClean="0"/>
              <a:t>MySQL does not have output statements such as PRINT.</a:t>
            </a:r>
          </a:p>
          <a:p>
            <a:pPr eaLnBrk="1" hangingPunct="1"/>
            <a:r>
              <a:rPr lang="en-US" sz="2800" smtClean="0"/>
              <a:t>An SQL SELECT query can be used to provide limited output.</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65</a:t>
            </a:fld>
            <a:endParaRPr lang="en-US" smtClean="0"/>
          </a:p>
          <a:p>
            <a:endParaRPr lang="en-US"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smtClean="0"/>
              <a:t>SQL/Persistent Stored Modules (SSL/PSM)</a:t>
            </a:r>
          </a:p>
        </p:txBody>
      </p:sp>
      <p:sp>
        <p:nvSpPr>
          <p:cNvPr id="62467" name="Rectangle 3"/>
          <p:cNvSpPr>
            <a:spLocks noGrp="1" noChangeArrowheads="1"/>
          </p:cNvSpPr>
          <p:nvPr>
            <p:ph idx="1"/>
          </p:nvPr>
        </p:nvSpPr>
        <p:spPr/>
        <p:txBody>
          <a:bodyPr/>
          <a:lstStyle/>
          <a:p>
            <a:pPr eaLnBrk="1" hangingPunct="1"/>
            <a:r>
              <a:rPr lang="en-US" sz="2400" b="1" dirty="0" smtClean="0">
                <a:solidFill>
                  <a:srgbClr val="0099CC"/>
                </a:solidFill>
              </a:rPr>
              <a:t>SQL/Persistent Stored Modules (SQL/PSM) </a:t>
            </a:r>
            <a:r>
              <a:rPr lang="en-US" sz="2400" dirty="0" smtClean="0"/>
              <a:t>is an ANSI/ISO standard for embedding procedural programming functionality into SQL.</a:t>
            </a:r>
          </a:p>
          <a:p>
            <a:pPr eaLnBrk="1" hangingPunct="1"/>
            <a:r>
              <a:rPr lang="en-US" sz="2400" dirty="0" smtClean="0"/>
              <a:t>Each DBMS product implements SQL/PSM in a different way, with some closer to the standard than others.</a:t>
            </a:r>
          </a:p>
          <a:p>
            <a:pPr lvl="1" eaLnBrk="1" hangingPunct="1"/>
            <a:r>
              <a:rPr lang="en-US" sz="2000" dirty="0" smtClean="0"/>
              <a:t>Microsoft SQL Server 2014 calls its version </a:t>
            </a:r>
            <a:r>
              <a:rPr lang="en-US" sz="2000" b="1" dirty="0" smtClean="0">
                <a:solidFill>
                  <a:srgbClr val="0099CC"/>
                </a:solidFill>
              </a:rPr>
              <a:t>Transact-SQL (T-SQL)</a:t>
            </a:r>
            <a:r>
              <a:rPr lang="en-US" sz="2000" dirty="0" smtClean="0"/>
              <a:t>.</a:t>
            </a:r>
          </a:p>
          <a:p>
            <a:pPr lvl="1" eaLnBrk="1" hangingPunct="1"/>
            <a:r>
              <a:rPr lang="en-US" sz="2000" dirty="0" smtClean="0"/>
              <a:t>Oracle Database calls its variant </a:t>
            </a:r>
            <a:r>
              <a:rPr lang="en-US" sz="2000" b="1" dirty="0" smtClean="0">
                <a:solidFill>
                  <a:srgbClr val="0099CC"/>
                </a:solidFill>
              </a:rPr>
              <a:t>Procedural Language/SQL (PL/SQL)</a:t>
            </a:r>
            <a:r>
              <a:rPr lang="en-US" sz="1400" dirty="0" smtClean="0"/>
              <a:t>.</a:t>
            </a:r>
            <a:endParaRPr lang="en-US" sz="1400" b="1" dirty="0" smtClean="0">
              <a:solidFill>
                <a:srgbClr val="0099CC"/>
              </a:solidFill>
              <a:latin typeface="Courier New" panose="02070309020205020404" pitchFamily="49" charset="0"/>
              <a:cs typeface="Courier New" panose="02070309020205020404" pitchFamily="49" charset="0"/>
            </a:endParaRPr>
          </a:p>
          <a:p>
            <a:pPr lvl="1" eaLnBrk="1" hangingPunct="1"/>
            <a:r>
              <a:rPr lang="en-US" sz="2000" dirty="0" smtClean="0"/>
              <a:t>MySQL 5.6 implements SQL/PSM, but has no special name for its variant of </a:t>
            </a:r>
            <a:r>
              <a:rPr lang="en-US" sz="2000" dirty="0"/>
              <a:t>SQL.</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66</a:t>
            </a:fld>
            <a:endParaRPr lang="en-US" smtClean="0"/>
          </a:p>
          <a:p>
            <a:endParaRPr lang="en-US" dirty="0"/>
          </a:p>
        </p:txBody>
      </p:sp>
    </p:spTree>
    <p:extLst>
      <p:ext uri="{BB962C8B-B14F-4D97-AF65-F5344CB8AC3E}">
        <p14:creationId xmlns:p14="http://schemas.microsoft.com/office/powerpoint/2010/main" val="417627713"/>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8" dur="500"/>
                                        <p:tgtEl>
                                          <p:spTgt spid="6246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1"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1" y="4495799"/>
            <a:ext cx="8229600" cy="1192581"/>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a:t>
            </a:r>
          </a:p>
        </p:txBody>
      </p:sp>
      <p:sp>
        <p:nvSpPr>
          <p:cNvPr id="64515" name="Rectangle 3"/>
          <p:cNvSpPr>
            <a:spLocks noGrp="1" noChangeArrowheads="1"/>
          </p:cNvSpPr>
          <p:nvPr>
            <p:ph idx="1"/>
          </p:nvPr>
        </p:nvSpPr>
        <p:spPr/>
        <p:txBody>
          <a:bodyPr/>
          <a:lstStyle/>
          <a:p>
            <a:pPr eaLnBrk="1" hangingPunct="1">
              <a:defRPr/>
            </a:pPr>
            <a:r>
              <a:rPr lang="en-US" sz="2400" dirty="0" smtClean="0"/>
              <a:t>A </a:t>
            </a:r>
            <a:r>
              <a:rPr lang="en-US" sz="2400" dirty="0" smtClean="0">
                <a:solidFill>
                  <a:srgbClr val="0099CC"/>
                </a:solidFill>
              </a:rPr>
              <a:t>user-defined function (stored function)</a:t>
            </a:r>
            <a:r>
              <a:rPr lang="en-US" sz="2400" dirty="0" smtClean="0"/>
              <a:t> is a stored set of SQL statements that:</a:t>
            </a:r>
          </a:p>
          <a:p>
            <a:pPr lvl="1"/>
            <a:r>
              <a:rPr lang="en-US" sz="2000" dirty="0" smtClean="0"/>
              <a:t>is </a:t>
            </a:r>
            <a:r>
              <a:rPr lang="en-US" sz="2000" i="1" dirty="0">
                <a:solidFill>
                  <a:srgbClr val="0099CC"/>
                </a:solidFill>
              </a:rPr>
              <a:t>called by name </a:t>
            </a:r>
            <a:r>
              <a:rPr lang="en-US" sz="2000" dirty="0"/>
              <a:t>from another SQL </a:t>
            </a:r>
            <a:r>
              <a:rPr lang="en-US" sz="2000" dirty="0" smtClean="0"/>
              <a:t>statement</a:t>
            </a:r>
            <a:endParaRPr lang="en-US" sz="2000" dirty="0"/>
          </a:p>
          <a:p>
            <a:pPr lvl="1"/>
            <a:r>
              <a:rPr lang="en-US" sz="2000" dirty="0" smtClean="0"/>
              <a:t>may </a:t>
            </a:r>
            <a:r>
              <a:rPr lang="en-US" sz="2000" dirty="0"/>
              <a:t>have </a:t>
            </a:r>
            <a:r>
              <a:rPr lang="en-US" sz="2000" i="1" dirty="0">
                <a:solidFill>
                  <a:srgbClr val="0099CC"/>
                </a:solidFill>
              </a:rPr>
              <a:t>input parameters </a:t>
            </a:r>
            <a:r>
              <a:rPr lang="en-US" sz="2000" dirty="0"/>
              <a:t>passed to it by the calling SQL statement, and</a:t>
            </a:r>
          </a:p>
          <a:p>
            <a:pPr lvl="1"/>
            <a:r>
              <a:rPr lang="en-US" sz="2000" i="1" dirty="0" smtClean="0">
                <a:solidFill>
                  <a:srgbClr val="0099CC"/>
                </a:solidFill>
              </a:rPr>
              <a:t>returns </a:t>
            </a:r>
            <a:r>
              <a:rPr lang="en-US" sz="2000" i="1" dirty="0">
                <a:solidFill>
                  <a:srgbClr val="0099CC"/>
                </a:solidFill>
              </a:rPr>
              <a:t>an output value </a:t>
            </a:r>
            <a:r>
              <a:rPr lang="en-US" sz="2000" dirty="0"/>
              <a:t>to the SQL statement </a:t>
            </a:r>
            <a:r>
              <a:rPr lang="en-US" sz="2000" dirty="0" smtClean="0"/>
              <a:t>that </a:t>
            </a:r>
            <a:r>
              <a:rPr lang="en-US" sz="2000" dirty="0"/>
              <a:t>called the function</a:t>
            </a:r>
            <a:r>
              <a:rPr lang="en-US" sz="2000" dirty="0" smtClean="0"/>
              <a:t>.</a:t>
            </a:r>
            <a:endParaRPr lang="en-US" sz="54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67</a:t>
            </a:fld>
            <a:endParaRPr lang="en-US" smtClean="0"/>
          </a:p>
          <a:p>
            <a:endParaRPr lang="en-US" dirty="0"/>
          </a:p>
        </p:txBody>
      </p:sp>
    </p:spTree>
    <p:extLst>
      <p:ext uri="{BB962C8B-B14F-4D97-AF65-F5344CB8AC3E}">
        <p14:creationId xmlns:p14="http://schemas.microsoft.com/office/powerpoint/2010/main" val="1875102704"/>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0" dur="500"/>
                                        <p:tgtEl>
                                          <p:spTgt spid="645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3" dur="500"/>
                                        <p:tgtEl>
                                          <p:spTgt spid="645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6"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529557"/>
            <a:ext cx="7299960" cy="4715668"/>
          </a:xfrm>
          <a:prstGeom prst="rect">
            <a:avLst/>
          </a:prstGeom>
        </p:spPr>
      </p:pic>
      <p:sp>
        <p:nvSpPr>
          <p:cNvPr id="51202" name="Rectangle 2"/>
          <p:cNvSpPr>
            <a:spLocks noGrp="1" noChangeArrowheads="1"/>
          </p:cNvSpPr>
          <p:nvPr>
            <p:ph type="title"/>
          </p:nvPr>
        </p:nvSpPr>
        <p:spPr>
          <a:xfrm>
            <a:off x="457200" y="274638"/>
            <a:ext cx="8229600" cy="1096962"/>
          </a:xfrm>
        </p:spPr>
        <p:txBody>
          <a:bodyPr/>
          <a:lstStyle/>
          <a:p>
            <a:pPr eaLnBrk="1" hangingPunct="1"/>
            <a:r>
              <a:rPr lang="en-US" sz="4000" dirty="0" smtClean="0"/>
              <a:t>User-Defined Functions</a:t>
            </a:r>
            <a:br>
              <a:rPr lang="en-US" sz="4000" dirty="0" smtClean="0"/>
            </a:br>
            <a:r>
              <a:rPr lang="en-US" sz="2800" dirty="0" smtClean="0"/>
              <a:t>The </a:t>
            </a:r>
            <a:r>
              <a:rPr lang="en-US" sz="2800" i="1" dirty="0" err="1" smtClean="0"/>
              <a:t>FirstNameFirst</a:t>
            </a:r>
            <a:r>
              <a:rPr lang="en-US" sz="2800" dirty="0" smtClean="0"/>
              <a:t> Function</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68</a:t>
            </a:fld>
            <a:endParaRPr lang="en-US" smtClean="0"/>
          </a:p>
          <a:p>
            <a:endParaRPr lang="en-US" dirty="0"/>
          </a:p>
        </p:txBody>
      </p:sp>
    </p:spTree>
    <p:extLst>
      <p:ext uri="{BB962C8B-B14F-4D97-AF65-F5344CB8AC3E}">
        <p14:creationId xmlns:p14="http://schemas.microsoft.com/office/powerpoint/2010/main" val="639763137"/>
      </p:ext>
    </p:extLst>
  </p:cSld>
  <p:clrMapOvr>
    <a:masterClrMapping/>
  </p:clrMapOvr>
  <p:transition>
    <p:pull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idx="1"/>
          </p:nvPr>
        </p:nvSpPr>
        <p:spPr/>
        <p:txBody>
          <a:bodyPr/>
          <a:lstStyle/>
          <a:p>
            <a:pPr eaLnBrk="1" hangingPunct="1">
              <a:defRPr/>
            </a:pPr>
            <a:r>
              <a:rPr lang="en-US" dirty="0" smtClean="0"/>
              <a:t>Using the </a:t>
            </a:r>
            <a:r>
              <a:rPr lang="en-US" dirty="0" err="1" smtClean="0"/>
              <a:t>FirstNameFirst</a:t>
            </a:r>
            <a:r>
              <a:rPr lang="en-US" dirty="0" smtClean="0"/>
              <a:t> function:</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914399" y="2362200"/>
            <a:ext cx="7491349" cy="1524000"/>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69</a:t>
            </a:fld>
            <a:endParaRPr lang="en-US" smtClean="0"/>
          </a:p>
          <a:p>
            <a:endParaRPr lang="en-US" dirty="0"/>
          </a:p>
        </p:txBody>
      </p:sp>
    </p:spTree>
    <p:extLst>
      <p:ext uri="{BB962C8B-B14F-4D97-AF65-F5344CB8AC3E}">
        <p14:creationId xmlns:p14="http://schemas.microsoft.com/office/powerpoint/2010/main" val="3859432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3999"/>
            <a:ext cx="8229600" cy="4260955"/>
          </a:xfrm>
          <a:prstGeom prst="rect">
            <a:avLst/>
          </a:prstGeom>
        </p:spPr>
      </p:pic>
      <p:sp>
        <p:nvSpPr>
          <p:cNvPr id="66562" name="Rectangle 2"/>
          <p:cNvSpPr>
            <a:spLocks noGrp="1" noChangeArrowheads="1"/>
          </p:cNvSpPr>
          <p:nvPr>
            <p:ph type="title"/>
          </p:nvPr>
        </p:nvSpPr>
        <p:spPr/>
        <p:txBody>
          <a:bodyPr/>
          <a:lstStyle/>
          <a:p>
            <a:pPr eaLnBrk="1" hangingPunct="1"/>
            <a:r>
              <a:rPr lang="en-US" dirty="0" smtClean="0"/>
              <a:t>VRG Application Requirements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a:t>
            </a:fld>
            <a:endParaRPr lang="en-US" smtClean="0"/>
          </a:p>
          <a:p>
            <a:endParaRPr lang="en-US" dirty="0"/>
          </a:p>
        </p:txBody>
      </p:sp>
    </p:spTree>
    <p:extLst>
      <p:ext uri="{BB962C8B-B14F-4D97-AF65-F5344CB8AC3E}">
        <p14:creationId xmlns:p14="http://schemas.microsoft.com/office/powerpoint/2010/main" val="1758083488"/>
      </p:ext>
    </p:extLst>
  </p:cSld>
  <p:clrMapOvr>
    <a:masterClrMapping/>
  </p:clrMapOvr>
  <p:transition>
    <p:pull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2266435"/>
            <a:ext cx="8229600" cy="3753365"/>
          </a:xfrm>
          <a:prstGeom prst="rect">
            <a:avLst/>
          </a:prstGeom>
        </p:spPr>
      </p:pic>
      <p:sp>
        <p:nvSpPr>
          <p:cNvPr id="32770"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idx="1"/>
          </p:nvPr>
        </p:nvSpPr>
        <p:spPr/>
        <p:txBody>
          <a:bodyPr/>
          <a:lstStyle/>
          <a:p>
            <a:pPr eaLnBrk="1" hangingPunct="1">
              <a:defRPr/>
            </a:pPr>
            <a:r>
              <a:rPr lang="en-US" dirty="0" err="1" smtClean="0"/>
              <a:t>FirstNameFirst</a:t>
            </a:r>
            <a:r>
              <a:rPr lang="en-US" dirty="0" smtClean="0"/>
              <a:t> function results:</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7" name="Footer Placeholder 6"/>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70</a:t>
            </a:fld>
            <a:endParaRPr lang="en-US" smtClean="0"/>
          </a:p>
          <a:p>
            <a:endParaRPr lang="en-US" dirty="0"/>
          </a:p>
        </p:txBody>
      </p:sp>
    </p:spTree>
    <p:extLst>
      <p:ext uri="{BB962C8B-B14F-4D97-AF65-F5344CB8AC3E}">
        <p14:creationId xmlns:p14="http://schemas.microsoft.com/office/powerpoint/2010/main" val="391625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5" name="Rectangle 3"/>
          <p:cNvSpPr>
            <a:spLocks noGrp="1" noChangeArrowheads="1"/>
          </p:cNvSpPr>
          <p:nvPr>
            <p:ph idx="1"/>
          </p:nvPr>
        </p:nvSpPr>
        <p:spPr/>
        <p:txBody>
          <a:bodyPr/>
          <a:lstStyle/>
          <a:p>
            <a:pPr eaLnBrk="1" hangingPunct="1">
              <a:defRPr/>
            </a:pPr>
            <a:r>
              <a:rPr lang="en-US" sz="2400" dirty="0" smtClean="0"/>
              <a:t>The </a:t>
            </a:r>
            <a:r>
              <a:rPr lang="en-US" sz="2400" dirty="0" smtClean="0">
                <a:solidFill>
                  <a:srgbClr val="0099CC"/>
                </a:solidFill>
              </a:rPr>
              <a:t>LOCATE function</a:t>
            </a:r>
            <a:r>
              <a:rPr lang="en-US" sz="2400" dirty="0" smtClean="0"/>
              <a:t> returns the numeric position of a character:</a:t>
            </a:r>
          </a:p>
          <a:p>
            <a:pPr eaLnBrk="1" hangingPunct="1">
              <a:defRPr/>
            </a:pPr>
            <a:endParaRPr lang="en-US" sz="2400" dirty="0"/>
          </a:p>
          <a:p>
            <a:pPr eaLnBrk="1" hangingPunct="1">
              <a:defRPr/>
            </a:pPr>
            <a:endParaRPr lang="en-US" sz="2400" dirty="0" smtClean="0"/>
          </a:p>
          <a:p>
            <a:pPr>
              <a:defRPr/>
            </a:pPr>
            <a:r>
              <a:rPr lang="en-US" sz="2400" dirty="0"/>
              <a:t>The </a:t>
            </a:r>
            <a:r>
              <a:rPr lang="en-US" sz="2400" dirty="0" smtClean="0">
                <a:solidFill>
                  <a:srgbClr val="0099CC"/>
                </a:solidFill>
              </a:rPr>
              <a:t>SUBSTRING </a:t>
            </a:r>
            <a:r>
              <a:rPr lang="en-US" sz="2400" dirty="0">
                <a:solidFill>
                  <a:srgbClr val="0099CC"/>
                </a:solidFill>
              </a:rPr>
              <a:t>function</a:t>
            </a:r>
            <a:r>
              <a:rPr lang="en-US" sz="2400" dirty="0"/>
              <a:t> returns </a:t>
            </a:r>
            <a:r>
              <a:rPr lang="en-US" sz="2400" dirty="0" smtClean="0"/>
              <a:t>a specified subset of the characters in a character string:</a:t>
            </a:r>
            <a:endParaRPr lang="en-US" sz="2400" dirty="0"/>
          </a:p>
        </p:txBody>
      </p:sp>
      <p:pic>
        <p:nvPicPr>
          <p:cNvPr id="4" name="Picture 3"/>
          <p:cNvPicPr>
            <a:picLocks noChangeAspect="1"/>
          </p:cNvPicPr>
          <p:nvPr/>
        </p:nvPicPr>
        <p:blipFill>
          <a:blip r:embed="rId3"/>
          <a:stretch>
            <a:fillRect/>
          </a:stretch>
        </p:blipFill>
        <p:spPr>
          <a:xfrm>
            <a:off x="510540" y="2509862"/>
            <a:ext cx="7033260" cy="158575"/>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a:t>
            </a:r>
            <a:br>
              <a:rPr lang="en-US" dirty="0" smtClean="0"/>
            </a:br>
            <a:r>
              <a:rPr lang="en-US" sz="3600" dirty="0" smtClean="0"/>
              <a:t>Additional Character String Functions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4"/>
          <a:stretch>
            <a:fillRect/>
          </a:stretch>
        </p:blipFill>
        <p:spPr>
          <a:xfrm>
            <a:off x="510541" y="4419600"/>
            <a:ext cx="6423660" cy="175053"/>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71</a:t>
            </a:fld>
            <a:endParaRPr lang="en-US" smtClean="0"/>
          </a:p>
          <a:p>
            <a:endParaRPr lang="en-US" dirty="0"/>
          </a:p>
        </p:txBody>
      </p:sp>
    </p:spTree>
    <p:extLst>
      <p:ext uri="{BB962C8B-B14F-4D97-AF65-F5344CB8AC3E}">
        <p14:creationId xmlns:p14="http://schemas.microsoft.com/office/powerpoint/2010/main" val="106298134"/>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2"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274638"/>
            <a:ext cx="8229600" cy="1004295"/>
          </a:xfrm>
        </p:spPr>
        <p:txBody>
          <a:bodyPr/>
          <a:lstStyle/>
          <a:p>
            <a:pPr eaLnBrk="1" hangingPunct="1"/>
            <a:r>
              <a:rPr lang="en-US" sz="4000" dirty="0" smtClean="0"/>
              <a:t>User-Defined Functions</a:t>
            </a:r>
            <a:br>
              <a:rPr lang="en-US" sz="4000" dirty="0" smtClean="0"/>
            </a:br>
            <a:r>
              <a:rPr lang="en-US" sz="2400" dirty="0" smtClean="0"/>
              <a:t>The </a:t>
            </a:r>
            <a:r>
              <a:rPr lang="en-US" sz="2400" i="1" dirty="0" err="1" smtClean="0"/>
              <a:t>GetLastNameCommaSeparated</a:t>
            </a:r>
            <a:r>
              <a:rPr lang="en-US" sz="2400" dirty="0" smtClean="0"/>
              <a:t> Function I</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64820" y="1366348"/>
            <a:ext cx="6088380" cy="4898444"/>
          </a:xfrm>
          <a:prstGeom prst="rect">
            <a:avLst/>
          </a:prstGeom>
        </p:spPr>
      </p:pic>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72</a:t>
            </a:fld>
            <a:endParaRPr lang="en-US" smtClean="0"/>
          </a:p>
          <a:p>
            <a:endParaRPr lang="en-US" dirty="0"/>
          </a:p>
        </p:txBody>
      </p:sp>
    </p:spTree>
    <p:extLst>
      <p:ext uri="{BB962C8B-B14F-4D97-AF65-F5344CB8AC3E}">
        <p14:creationId xmlns:p14="http://schemas.microsoft.com/office/powerpoint/2010/main" val="3944186437"/>
      </p:ext>
    </p:extLst>
  </p:cSld>
  <p:clrMapOvr>
    <a:masterClrMapping/>
  </p:clrMapOvr>
  <p:transition>
    <p:pull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9682" y="2886257"/>
            <a:ext cx="8107117" cy="1533237"/>
          </a:xfrm>
          <a:prstGeom prst="rect">
            <a:avLst/>
          </a:prstGeom>
        </p:spPr>
      </p:pic>
      <p:sp>
        <p:nvSpPr>
          <p:cNvPr id="43010" name="Rectangle 3"/>
          <p:cNvSpPr>
            <a:spLocks noGrp="1" noChangeArrowheads="1"/>
          </p:cNvSpPr>
          <p:nvPr>
            <p:ph idx="1"/>
          </p:nvPr>
        </p:nvSpPr>
        <p:spPr/>
        <p:txBody>
          <a:bodyPr/>
          <a:lstStyle/>
          <a:p>
            <a:pPr eaLnBrk="1" hangingPunct="1">
              <a:defRPr/>
            </a:pPr>
            <a:r>
              <a:rPr lang="en-US" dirty="0" smtClean="0"/>
              <a:t>Using the </a:t>
            </a:r>
            <a:r>
              <a:rPr lang="en-US" dirty="0" err="1" smtClean="0"/>
              <a:t>GetLastNameCommaSeparted</a:t>
            </a:r>
            <a:r>
              <a:rPr lang="en-US" dirty="0" smtClean="0"/>
              <a:t> function:</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32770" name="Rectangle 2"/>
          <p:cNvSpPr>
            <a:spLocks noGrp="1" noChangeArrowheads="1"/>
          </p:cNvSpPr>
          <p:nvPr>
            <p:ph type="title"/>
          </p:nvPr>
        </p:nvSpPr>
        <p:spPr/>
        <p:txBody>
          <a:bodyPr/>
          <a:lstStyle/>
          <a:p>
            <a:r>
              <a:rPr lang="en-US" dirty="0" smtClean="0"/>
              <a:t>User-Defined Functions</a:t>
            </a:r>
            <a:br>
              <a:rPr lang="en-US" dirty="0" smtClean="0"/>
            </a:br>
            <a:r>
              <a:rPr lang="en-US" sz="2800" dirty="0"/>
              <a:t>The </a:t>
            </a:r>
            <a:r>
              <a:rPr lang="en-US" sz="2800" i="1" dirty="0" err="1"/>
              <a:t>GetLastNameCommaSeparated</a:t>
            </a:r>
            <a:r>
              <a:rPr lang="en-US" sz="2800" dirty="0"/>
              <a:t> Function </a:t>
            </a:r>
            <a:r>
              <a:rPr lang="en-US" sz="2800" dirty="0" smtClean="0"/>
              <a:t>II</a:t>
            </a:r>
            <a:endParaRPr lang="en-US"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73</a:t>
            </a:fld>
            <a:endParaRPr lang="en-US" smtClean="0"/>
          </a:p>
          <a:p>
            <a:endParaRPr lang="en-US" dirty="0"/>
          </a:p>
        </p:txBody>
      </p:sp>
    </p:spTree>
    <p:extLst>
      <p:ext uri="{BB962C8B-B14F-4D97-AF65-F5344CB8AC3E}">
        <p14:creationId xmlns:p14="http://schemas.microsoft.com/office/powerpoint/2010/main" val="185438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74638"/>
            <a:ext cx="8229600" cy="1020762"/>
          </a:xfrm>
        </p:spPr>
        <p:txBody>
          <a:bodyPr/>
          <a:lstStyle/>
          <a:p>
            <a:r>
              <a:rPr lang="en-US" dirty="0" smtClean="0"/>
              <a:t>User-Defined Functions</a:t>
            </a:r>
            <a:r>
              <a:rPr lang="en-US" dirty="0"/>
              <a:t/>
            </a:r>
            <a:br>
              <a:rPr lang="en-US" dirty="0"/>
            </a:br>
            <a:r>
              <a:rPr lang="en-US" sz="2400" dirty="0" smtClean="0"/>
              <a:t>The </a:t>
            </a:r>
            <a:r>
              <a:rPr lang="en-US" sz="2400" i="1" dirty="0" err="1"/>
              <a:t>GetLastNameCommaSeparated</a:t>
            </a:r>
            <a:r>
              <a:rPr lang="en-US" sz="2400" dirty="0"/>
              <a:t> Function </a:t>
            </a:r>
            <a:r>
              <a:rPr lang="en-US" sz="2400" dirty="0" smtClean="0"/>
              <a:t>Results</a:t>
            </a:r>
            <a:endParaRPr lang="en-US" sz="40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3" name="Picture 2"/>
          <p:cNvPicPr>
            <a:picLocks noChangeAspect="1"/>
          </p:cNvPicPr>
          <p:nvPr/>
        </p:nvPicPr>
        <p:blipFill>
          <a:blip r:embed="rId3"/>
          <a:stretch>
            <a:fillRect/>
          </a:stretch>
        </p:blipFill>
        <p:spPr>
          <a:xfrm>
            <a:off x="3554114" y="1363859"/>
            <a:ext cx="2035769" cy="4801023"/>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74</a:t>
            </a:fld>
            <a:endParaRPr lang="en-US" smtClean="0"/>
          </a:p>
          <a:p>
            <a:endParaRPr lang="en-US" dirty="0"/>
          </a:p>
        </p:txBody>
      </p:sp>
    </p:spTree>
    <p:extLst>
      <p:ext uri="{BB962C8B-B14F-4D97-AF65-F5344CB8AC3E}">
        <p14:creationId xmlns:p14="http://schemas.microsoft.com/office/powerpoint/2010/main" val="1423249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Altering the POSTCARDS_TEMP table</a:t>
            </a:r>
            <a:endParaRPr lang="en-US" sz="3600" dirty="0"/>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6" name="Picture 5"/>
          <p:cNvPicPr>
            <a:picLocks noChangeAspect="1"/>
          </p:cNvPicPr>
          <p:nvPr/>
        </p:nvPicPr>
        <p:blipFill>
          <a:blip r:embed="rId2"/>
          <a:stretch>
            <a:fillRect/>
          </a:stretch>
        </p:blipFill>
        <p:spPr>
          <a:xfrm>
            <a:off x="457200" y="3352800"/>
            <a:ext cx="7363325" cy="2743200"/>
          </a:xfrm>
          <a:prstGeom prst="rect">
            <a:avLst/>
          </a:prstGeom>
        </p:spPr>
      </p:pic>
      <p:pic>
        <p:nvPicPr>
          <p:cNvPr id="7" name="Picture 6"/>
          <p:cNvPicPr>
            <a:picLocks noChangeAspect="1"/>
          </p:cNvPicPr>
          <p:nvPr/>
        </p:nvPicPr>
        <p:blipFill>
          <a:blip r:embed="rId3"/>
          <a:stretch>
            <a:fillRect/>
          </a:stretch>
        </p:blipFill>
        <p:spPr>
          <a:xfrm>
            <a:off x="457200" y="1600200"/>
            <a:ext cx="4114800" cy="1567246"/>
          </a:xfrm>
          <a:prstGeom prst="rect">
            <a:avLst/>
          </a:prstGeom>
        </p:spPr>
      </p:pic>
      <p:sp>
        <p:nvSpPr>
          <p:cNvPr id="8" name="Line Callout 1 7"/>
          <p:cNvSpPr/>
          <p:nvPr/>
        </p:nvSpPr>
        <p:spPr>
          <a:xfrm>
            <a:off x="6553200" y="1600200"/>
            <a:ext cx="2110740" cy="990600"/>
          </a:xfrm>
          <a:prstGeom prst="borderCallout1">
            <a:avLst>
              <a:gd name="adj1" fmla="val 52005"/>
              <a:gd name="adj2" fmla="val -2922"/>
              <a:gd name="adj3" fmla="val 182460"/>
              <a:gd name="adj4" fmla="val -12004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smtClean="0">
                <a:solidFill>
                  <a:schemeClr val="tx1"/>
                </a:solidFill>
              </a:rPr>
              <a:t>To run these UPDATE statements, we must change the </a:t>
            </a:r>
            <a:r>
              <a:rPr lang="en-US" sz="1400" b="1" dirty="0" smtClean="0">
                <a:solidFill>
                  <a:schemeClr val="tx1"/>
                </a:solidFill>
              </a:rPr>
              <a:t>safe updates</a:t>
            </a:r>
            <a:r>
              <a:rPr lang="en-US" sz="1400" dirty="0" smtClean="0">
                <a:solidFill>
                  <a:schemeClr val="tx1"/>
                </a:solidFill>
              </a:rPr>
              <a:t> setting</a:t>
            </a:r>
            <a:endParaRPr lang="en-US" sz="1400" dirty="0">
              <a:solidFill>
                <a:schemeClr val="tx1"/>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75</a:t>
            </a:fld>
            <a:endParaRPr lang="en-US" smtClean="0"/>
          </a:p>
          <a:p>
            <a:endParaRPr lang="en-US" dirty="0"/>
          </a:p>
        </p:txBody>
      </p:sp>
    </p:spTree>
    <p:extLst>
      <p:ext uri="{BB962C8B-B14F-4D97-AF65-F5344CB8AC3E}">
        <p14:creationId xmlns:p14="http://schemas.microsoft.com/office/powerpoint/2010/main" val="2380720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a:xfrm>
            <a:off x="457200" y="274638"/>
            <a:ext cx="8229600" cy="1249362"/>
          </a:xfrm>
        </p:spPr>
        <p:txBody>
          <a:bodyPr/>
          <a:lstStyle/>
          <a:p>
            <a:r>
              <a:rPr lang="en-US" dirty="0" smtClean="0"/>
              <a:t>Safe Updates</a:t>
            </a:r>
            <a:br>
              <a:rPr lang="en-US" dirty="0" smtClean="0"/>
            </a:br>
            <a:r>
              <a:rPr lang="en-US" sz="3200" dirty="0" smtClean="0"/>
              <a:t>The </a:t>
            </a:r>
            <a:r>
              <a:rPr lang="en-US" sz="3200" dirty="0"/>
              <a:t>Edit | </a:t>
            </a:r>
            <a:r>
              <a:rPr lang="en-US" sz="3200" dirty="0" smtClean="0"/>
              <a:t>Preferences Command</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199" y="1695572"/>
            <a:ext cx="8229601" cy="4324228"/>
          </a:xfrm>
          <a:prstGeom prst="rect">
            <a:avLst/>
          </a:prstGeom>
        </p:spPr>
      </p:pic>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76</a:t>
            </a:fld>
            <a:endParaRPr lang="en-US" smtClean="0"/>
          </a:p>
          <a:p>
            <a:endParaRPr lang="en-US" dirty="0"/>
          </a:p>
        </p:txBody>
      </p:sp>
    </p:spTree>
    <p:extLst>
      <p:ext uri="{BB962C8B-B14F-4D97-AF65-F5344CB8AC3E}">
        <p14:creationId xmlns:p14="http://schemas.microsoft.com/office/powerpoint/2010/main" val="2950809349"/>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a:xfrm>
            <a:off x="457200" y="274638"/>
            <a:ext cx="8229600" cy="1249362"/>
          </a:xfrm>
        </p:spPr>
        <p:txBody>
          <a:bodyPr/>
          <a:lstStyle/>
          <a:p>
            <a:r>
              <a:rPr lang="en-US" dirty="0" smtClean="0"/>
              <a:t>Safe Updates</a:t>
            </a:r>
            <a:br>
              <a:rPr lang="en-US" dirty="0" smtClean="0"/>
            </a:br>
            <a:r>
              <a:rPr lang="en-US" sz="2400" dirty="0" smtClean="0"/>
              <a:t>Allowing </a:t>
            </a:r>
            <a:r>
              <a:rPr lang="en-US" sz="2400" dirty="0"/>
              <a:t>UPDATES </a:t>
            </a:r>
            <a:r>
              <a:rPr lang="en-US" sz="2400" dirty="0" smtClean="0"/>
              <a:t>without an </a:t>
            </a:r>
            <a:r>
              <a:rPr lang="en-US" sz="2400" dirty="0"/>
              <a:t>SQL WHERE Clause</a:t>
            </a:r>
            <a:endParaRPr lang="en-US" sz="24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685800" y="1629752"/>
            <a:ext cx="7780255" cy="4618648"/>
          </a:xfrm>
          <a:prstGeom prst="rect">
            <a:avLst/>
          </a:prstGeom>
        </p:spPr>
      </p:pic>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77</a:t>
            </a:fld>
            <a:endParaRPr lang="en-US" smtClean="0"/>
          </a:p>
          <a:p>
            <a:endParaRPr lang="en-US" dirty="0"/>
          </a:p>
        </p:txBody>
      </p:sp>
    </p:spTree>
    <p:extLst>
      <p:ext uri="{BB962C8B-B14F-4D97-AF65-F5344CB8AC3E}">
        <p14:creationId xmlns:p14="http://schemas.microsoft.com/office/powerpoint/2010/main" val="305149562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en-US" smtClean="0"/>
              <a:t>Stored Procedures</a:t>
            </a:r>
          </a:p>
        </p:txBody>
      </p:sp>
      <p:sp>
        <p:nvSpPr>
          <p:cNvPr id="65540" name="Rectangle 3"/>
          <p:cNvSpPr>
            <a:spLocks noGrp="1" noChangeArrowheads="1"/>
          </p:cNvSpPr>
          <p:nvPr>
            <p:ph idx="1"/>
          </p:nvPr>
        </p:nvSpPr>
        <p:spPr/>
        <p:txBody>
          <a:bodyPr/>
          <a:lstStyle/>
          <a:p>
            <a:pPr eaLnBrk="1" hangingPunct="1">
              <a:lnSpc>
                <a:spcPct val="80000"/>
              </a:lnSpc>
            </a:pPr>
            <a:r>
              <a:rPr lang="en-US" sz="2400" smtClean="0"/>
              <a:t>A </a:t>
            </a:r>
            <a:r>
              <a:rPr lang="en-US" sz="2400" b="1" smtClean="0">
                <a:solidFill>
                  <a:srgbClr val="0099CC"/>
                </a:solidFill>
              </a:rPr>
              <a:t>stored procedure</a:t>
            </a:r>
            <a:r>
              <a:rPr lang="en-US" sz="2400" smtClean="0">
                <a:solidFill>
                  <a:srgbClr val="0099CC"/>
                </a:solidFill>
              </a:rPr>
              <a:t> </a:t>
            </a:r>
            <a:r>
              <a:rPr lang="en-US" sz="2400" smtClean="0"/>
              <a:t>is a compiled program stored within the database.</a:t>
            </a:r>
            <a:endParaRPr lang="en-US" sz="2400" smtClean="0">
              <a:solidFill>
                <a:srgbClr val="FF9900"/>
              </a:solidFill>
            </a:endParaRPr>
          </a:p>
          <a:p>
            <a:pPr eaLnBrk="1" hangingPunct="1">
              <a:lnSpc>
                <a:spcPct val="80000"/>
              </a:lnSpc>
            </a:pPr>
            <a:r>
              <a:rPr lang="en-US" sz="2400" smtClean="0"/>
              <a:t>Stored procedures are programs that can: </a:t>
            </a:r>
          </a:p>
          <a:p>
            <a:pPr lvl="1" eaLnBrk="1" hangingPunct="1">
              <a:lnSpc>
                <a:spcPct val="80000"/>
              </a:lnSpc>
            </a:pPr>
            <a:r>
              <a:rPr lang="en-US" sz="2000" smtClean="0"/>
              <a:t>Have parameters.</a:t>
            </a:r>
          </a:p>
          <a:p>
            <a:pPr lvl="1" eaLnBrk="1" hangingPunct="1">
              <a:lnSpc>
                <a:spcPct val="80000"/>
              </a:lnSpc>
            </a:pPr>
            <a:r>
              <a:rPr lang="en-US" sz="2000" smtClean="0"/>
              <a:t>Invoke other procedures and functions.</a:t>
            </a:r>
          </a:p>
          <a:p>
            <a:pPr lvl="1" eaLnBrk="1" hangingPunct="1">
              <a:lnSpc>
                <a:spcPct val="80000"/>
              </a:lnSpc>
            </a:pPr>
            <a:r>
              <a:rPr lang="en-US" sz="2000" smtClean="0"/>
              <a:t>Return values.</a:t>
            </a:r>
          </a:p>
          <a:p>
            <a:pPr lvl="1" eaLnBrk="1" hangingPunct="1">
              <a:lnSpc>
                <a:spcPct val="80000"/>
              </a:lnSpc>
            </a:pPr>
            <a:r>
              <a:rPr lang="en-US" sz="2000" smtClean="0"/>
              <a:t>Raise exceptions.</a:t>
            </a:r>
          </a:p>
          <a:p>
            <a:pPr eaLnBrk="1" hangingPunct="1">
              <a:lnSpc>
                <a:spcPct val="80000"/>
              </a:lnSpc>
            </a:pPr>
            <a:r>
              <a:rPr lang="en-US" sz="2400" smtClean="0"/>
              <a:t>Creating stored procedures:</a:t>
            </a:r>
          </a:p>
          <a:p>
            <a:pPr lvl="1" eaLnBrk="1" hangingPunct="1">
              <a:lnSpc>
                <a:spcPct val="80000"/>
              </a:lnSpc>
            </a:pPr>
            <a:r>
              <a:rPr lang="en-US" sz="2000" smtClean="0"/>
              <a:t>Write a stored procedure in a text file and process the commands using the MySQL Query Browser</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78</a:t>
            </a:fld>
            <a:endParaRPr lang="en-US" smtClean="0"/>
          </a:p>
          <a:p>
            <a:endParaRPr lang="en-US" dirty="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0220" y="266701"/>
            <a:ext cx="6240780" cy="5956828"/>
          </a:xfrm>
          <a:prstGeom prst="rect">
            <a:avLst/>
          </a:prstGeom>
        </p:spPr>
      </p:pic>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79</a:t>
            </a:fld>
            <a:endParaRPr lang="en-US"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600200"/>
            <a:ext cx="8229600" cy="3356892"/>
          </a:xfrm>
          <a:prstGeom prst="rect">
            <a:avLst/>
          </a:prstGeom>
        </p:spPr>
      </p:pic>
      <p:sp>
        <p:nvSpPr>
          <p:cNvPr id="70659" name="Rectangle 2"/>
          <p:cNvSpPr>
            <a:spLocks noGrp="1" noChangeArrowheads="1"/>
          </p:cNvSpPr>
          <p:nvPr>
            <p:ph type="title"/>
          </p:nvPr>
        </p:nvSpPr>
        <p:spPr/>
        <p:txBody>
          <a:bodyPr/>
          <a:lstStyle/>
          <a:p>
            <a:pPr eaLnBrk="1" hangingPunct="1"/>
            <a:r>
              <a:rPr lang="en-US" dirty="0" smtClean="0"/>
              <a:t>VRG Database Design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a:t>
            </a:fld>
            <a:endParaRPr lang="en-US" smtClean="0"/>
          </a:p>
          <a:p>
            <a:endParaRPr lang="en-US" dirty="0"/>
          </a:p>
        </p:txBody>
      </p:sp>
    </p:spTree>
    <p:extLst>
      <p:ext uri="{BB962C8B-B14F-4D97-AF65-F5344CB8AC3E}">
        <p14:creationId xmlns:p14="http://schemas.microsoft.com/office/powerpoint/2010/main" val="30397406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760220" y="266701"/>
            <a:ext cx="6551477" cy="2984917"/>
          </a:xfrm>
          <a:prstGeom prst="rect">
            <a:avLst/>
          </a:prstGeom>
        </p:spPr>
      </p:pic>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80</a:t>
            </a:fld>
            <a:endParaRPr lang="en-US" smtClean="0"/>
          </a:p>
          <a:p>
            <a:endParaRPr lang="en-US" dirty="0"/>
          </a:p>
        </p:txBody>
      </p:sp>
    </p:spTree>
    <p:extLst>
      <p:ext uri="{BB962C8B-B14F-4D97-AF65-F5344CB8AC3E}">
        <p14:creationId xmlns:p14="http://schemas.microsoft.com/office/powerpoint/2010/main" val="18463344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486218"/>
            <a:ext cx="8229600" cy="4328044"/>
          </a:xfrm>
          <a:prstGeom prst="rect">
            <a:avLst/>
          </a:prstGeom>
        </p:spPr>
      </p:pic>
      <p:sp>
        <p:nvSpPr>
          <p:cNvPr id="68612" name="Rectangle 2"/>
          <p:cNvSpPr>
            <a:spLocks noGrp="1" noChangeArrowheads="1"/>
          </p:cNvSpPr>
          <p:nvPr>
            <p:ph type="title"/>
          </p:nvPr>
        </p:nvSpPr>
        <p:spPr/>
        <p:txBody>
          <a:bodyPr/>
          <a:lstStyle/>
          <a:p>
            <a:r>
              <a:rPr lang="en-US" sz="3600" dirty="0" smtClean="0"/>
              <a:t>Running Stored Procedures</a:t>
            </a:r>
            <a:br>
              <a:rPr lang="en-US" sz="3600" dirty="0" smtClean="0"/>
            </a:br>
            <a:r>
              <a:rPr lang="en-US" sz="2400" dirty="0"/>
              <a:t>Running </a:t>
            </a:r>
            <a:r>
              <a:rPr lang="en-US" sz="2400" dirty="0" smtClean="0"/>
              <a:t>the </a:t>
            </a:r>
            <a:r>
              <a:rPr lang="en-US" sz="2400" dirty="0" err="1" smtClean="0"/>
              <a:t>InsertCustomerAndInterests</a:t>
            </a:r>
            <a:r>
              <a:rPr lang="en-US" sz="2400" dirty="0" smtClean="0"/>
              <a:t> Stored </a:t>
            </a:r>
            <a:r>
              <a:rPr lang="en-US" sz="2400" dirty="0"/>
              <a:t>Procedure</a:t>
            </a:r>
            <a:endParaRPr lang="en-US" sz="24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5" name="Slide Number Placeholder 4"/>
          <p:cNvSpPr>
            <a:spLocks noGrp="1"/>
          </p:cNvSpPr>
          <p:nvPr>
            <p:ph type="sldNum" sz="quarter" idx="11"/>
          </p:nvPr>
        </p:nvSpPr>
        <p:spPr/>
        <p:txBody>
          <a:bodyPr/>
          <a:lstStyle/>
          <a:p>
            <a:r>
              <a:rPr lang="en-US" smtClean="0"/>
              <a:t>10C-</a:t>
            </a:r>
            <a:fld id="{66CAE269-3BC7-40D2-A5FD-60A2B66A5480}" type="slidenum">
              <a:rPr lang="en-US" smtClean="0"/>
              <a:pPr/>
              <a:t>81</a:t>
            </a:fld>
            <a:endParaRPr lang="en-US" smtClean="0"/>
          </a:p>
          <a:p>
            <a:endParaRPr lang="en-US" dirty="0"/>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A~1\AppData\Local\Temp\SNAGHTML2131e9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86218"/>
            <a:ext cx="8242202" cy="4328044"/>
          </a:xfrm>
          <a:prstGeom prst="rect">
            <a:avLst/>
          </a:prstGeom>
          <a:noFill/>
          <a:extLst>
            <a:ext uri="{909E8E84-426E-40DD-AFC4-6F175D3DCCD1}">
              <a14:hiddenFill xmlns:a14="http://schemas.microsoft.com/office/drawing/2010/main">
                <a:solidFill>
                  <a:srgbClr val="FFFFFF"/>
                </a:solidFill>
              </a14:hiddenFill>
            </a:ext>
          </a:extLst>
        </p:spPr>
      </p:pic>
      <p:sp>
        <p:nvSpPr>
          <p:cNvPr id="68612" name="Rectangle 2"/>
          <p:cNvSpPr>
            <a:spLocks noGrp="1" noChangeArrowheads="1"/>
          </p:cNvSpPr>
          <p:nvPr>
            <p:ph type="title"/>
          </p:nvPr>
        </p:nvSpPr>
        <p:spPr/>
        <p:txBody>
          <a:bodyPr/>
          <a:lstStyle/>
          <a:p>
            <a:r>
              <a:rPr lang="en-US" sz="3600" dirty="0" smtClean="0"/>
              <a:t>Running Stored Procedures</a:t>
            </a:r>
            <a:br>
              <a:rPr lang="en-US" sz="3600" dirty="0" smtClean="0"/>
            </a:br>
            <a:r>
              <a:rPr lang="en-US" sz="2800" dirty="0"/>
              <a:t>The </a:t>
            </a:r>
            <a:r>
              <a:rPr lang="en-US" sz="2800" dirty="0" err="1" smtClean="0"/>
              <a:t>CustomerInterestsView</a:t>
            </a:r>
            <a:r>
              <a:rPr lang="en-US" sz="2800" dirty="0" smtClean="0"/>
              <a:t> Results</a:t>
            </a:r>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82</a:t>
            </a:fld>
            <a:endParaRPr lang="en-US" smtClean="0"/>
          </a:p>
          <a:p>
            <a:endParaRPr lang="en-US" dirty="0"/>
          </a:p>
        </p:txBody>
      </p:sp>
    </p:spTree>
    <p:extLst>
      <p:ext uri="{BB962C8B-B14F-4D97-AF65-F5344CB8AC3E}">
        <p14:creationId xmlns:p14="http://schemas.microsoft.com/office/powerpoint/2010/main" val="738134962"/>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en-US" smtClean="0"/>
              <a:t>Triggers</a:t>
            </a:r>
          </a:p>
        </p:txBody>
      </p:sp>
      <p:sp>
        <p:nvSpPr>
          <p:cNvPr id="69636" name="Rectangle 3"/>
          <p:cNvSpPr>
            <a:spLocks noGrp="1" noChangeArrowheads="1"/>
          </p:cNvSpPr>
          <p:nvPr>
            <p:ph idx="1"/>
          </p:nvPr>
        </p:nvSpPr>
        <p:spPr/>
        <p:txBody>
          <a:bodyPr/>
          <a:lstStyle/>
          <a:p>
            <a:pPr eaLnBrk="1" hangingPunct="1">
              <a:lnSpc>
                <a:spcPct val="80000"/>
              </a:lnSpc>
            </a:pPr>
            <a:r>
              <a:rPr lang="en-US" sz="2000" smtClean="0"/>
              <a:t>An SQL Server </a:t>
            </a:r>
            <a:r>
              <a:rPr lang="en-US" sz="2000" b="1" smtClean="0">
                <a:solidFill>
                  <a:srgbClr val="0099CC"/>
                </a:solidFill>
              </a:rPr>
              <a:t>trigger</a:t>
            </a:r>
            <a:r>
              <a:rPr lang="en-US" sz="2000" smtClean="0"/>
              <a:t> is invoked when a specified database activity occurs.</a:t>
            </a:r>
          </a:p>
          <a:p>
            <a:pPr eaLnBrk="1" hangingPunct="1">
              <a:lnSpc>
                <a:spcPct val="80000"/>
              </a:lnSpc>
            </a:pPr>
            <a:r>
              <a:rPr lang="en-US" sz="2000" smtClean="0"/>
              <a:t>Triggers can be used to: </a:t>
            </a:r>
          </a:p>
          <a:p>
            <a:pPr lvl="1" eaLnBrk="1" hangingPunct="1">
              <a:lnSpc>
                <a:spcPct val="80000"/>
              </a:lnSpc>
            </a:pPr>
            <a:r>
              <a:rPr lang="en-US" sz="1800" smtClean="0"/>
              <a:t>Enforce business rules.</a:t>
            </a:r>
          </a:p>
          <a:p>
            <a:pPr lvl="1" eaLnBrk="1" hangingPunct="1">
              <a:lnSpc>
                <a:spcPct val="80000"/>
              </a:lnSpc>
            </a:pPr>
            <a:r>
              <a:rPr lang="en-US" sz="1800" smtClean="0"/>
              <a:t>Set complex default values.</a:t>
            </a:r>
          </a:p>
          <a:p>
            <a:pPr lvl="1" eaLnBrk="1" hangingPunct="1">
              <a:lnSpc>
                <a:spcPct val="80000"/>
              </a:lnSpc>
            </a:pPr>
            <a:r>
              <a:rPr lang="en-US" sz="1800" smtClean="0"/>
              <a:t>Update views.</a:t>
            </a:r>
          </a:p>
          <a:p>
            <a:pPr lvl="1" eaLnBrk="1" hangingPunct="1">
              <a:lnSpc>
                <a:spcPct val="80000"/>
              </a:lnSpc>
            </a:pPr>
            <a:r>
              <a:rPr lang="en-US" sz="1800" smtClean="0"/>
              <a:t>Implement referential integrity actions.</a:t>
            </a:r>
          </a:p>
          <a:p>
            <a:pPr eaLnBrk="1" hangingPunct="1">
              <a:lnSpc>
                <a:spcPct val="80000"/>
              </a:lnSpc>
            </a:pPr>
            <a:r>
              <a:rPr lang="en-US" sz="2000" smtClean="0"/>
              <a:t>MySQL Server only supports </a:t>
            </a:r>
            <a:r>
              <a:rPr lang="en-US" sz="2000" b="1" smtClean="0">
                <a:solidFill>
                  <a:srgbClr val="0099CC"/>
                </a:solidFill>
              </a:rPr>
              <a:t>BEFORE</a:t>
            </a:r>
            <a:r>
              <a:rPr lang="en-US" sz="2000" smtClean="0"/>
              <a:t> and </a:t>
            </a:r>
            <a:r>
              <a:rPr lang="en-US" sz="2000" b="1" smtClean="0">
                <a:solidFill>
                  <a:srgbClr val="0099CC"/>
                </a:solidFill>
              </a:rPr>
              <a:t>AFTER</a:t>
            </a:r>
            <a:r>
              <a:rPr lang="en-US" sz="2000" smtClean="0"/>
              <a:t> triggers.</a:t>
            </a:r>
          </a:p>
          <a:p>
            <a:pPr lvl="1" eaLnBrk="1" hangingPunct="1">
              <a:lnSpc>
                <a:spcPct val="80000"/>
              </a:lnSpc>
            </a:pPr>
            <a:r>
              <a:rPr lang="en-US" sz="1600" smtClean="0"/>
              <a:t>Without the INSTEAD OF trigger, triggers on SQL views are not supported.</a:t>
            </a:r>
          </a:p>
          <a:p>
            <a:pPr eaLnBrk="1" hangingPunct="1">
              <a:lnSpc>
                <a:spcPct val="80000"/>
              </a:lnSpc>
            </a:pPr>
            <a:r>
              <a:rPr lang="en-US" sz="2000" smtClean="0"/>
              <a:t>MySQL trigger support is very limited, and triggers may not be used to:</a:t>
            </a:r>
          </a:p>
          <a:p>
            <a:pPr lvl="1" eaLnBrk="1" hangingPunct="1">
              <a:lnSpc>
                <a:spcPct val="80000"/>
              </a:lnSpc>
            </a:pPr>
            <a:r>
              <a:rPr lang="en-US" sz="1800" smtClean="0"/>
              <a:t>Make a change in the table that fired the trigger.</a:t>
            </a:r>
          </a:p>
          <a:p>
            <a:pPr lvl="1" eaLnBrk="1" hangingPunct="1">
              <a:lnSpc>
                <a:spcPct val="80000"/>
              </a:lnSpc>
            </a:pPr>
            <a:r>
              <a:rPr lang="en-US" sz="1800" smtClean="0"/>
              <a:t>Return an output value</a:t>
            </a:r>
            <a:r>
              <a:rPr lang="en-US" sz="1800" smtClean="0">
                <a:cs typeface="Arial" panose="020B0604020202020204" pitchFamily="34" charset="0"/>
              </a:rPr>
              <a:t>—t</a:t>
            </a:r>
            <a:r>
              <a:rPr lang="en-US" sz="1800" smtClean="0"/>
              <a:t>riggers can use the LEAVE keyword to exit without returning a value.</a:t>
            </a:r>
          </a:p>
          <a:p>
            <a:pPr lvl="1" eaLnBrk="1" hangingPunct="1">
              <a:lnSpc>
                <a:spcPct val="80000"/>
              </a:lnSpc>
            </a:pPr>
            <a:r>
              <a:rPr lang="en-US" sz="1800" smtClean="0"/>
              <a:t>Make implicit or explicit ROLLBACKs of COMMITs.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83</a:t>
            </a:fld>
            <a:endParaRPr lang="en-US" smtClean="0"/>
          </a:p>
          <a:p>
            <a:endParaRPr lang="en-US" dirty="0"/>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7200" y="1454711"/>
            <a:ext cx="8229600" cy="4528202"/>
          </a:xfrm>
          <a:prstGeom prst="rect">
            <a:avLst/>
          </a:prstGeom>
        </p:spPr>
      </p:pic>
      <p:sp>
        <p:nvSpPr>
          <p:cNvPr id="70659" name="Rectangle 2"/>
          <p:cNvSpPr>
            <a:spLocks noGrp="1" noChangeArrowheads="1"/>
          </p:cNvSpPr>
          <p:nvPr>
            <p:ph type="title"/>
          </p:nvPr>
        </p:nvSpPr>
        <p:spPr/>
        <p:txBody>
          <a:bodyPr/>
          <a:lstStyle/>
          <a:p>
            <a:pPr eaLnBrk="1" hangingPunct="1"/>
            <a:r>
              <a:rPr lang="en-US" smtClean="0"/>
              <a:t>Triggers Comparison</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84</a:t>
            </a:fld>
            <a:endParaRPr lang="en-US" smtClean="0"/>
          </a:p>
          <a:p>
            <a:endParaRPr lang="en-US" dirty="0"/>
          </a:p>
        </p:txBody>
      </p:sp>
    </p:spTree>
  </p:cSld>
  <p:clrMapOvr>
    <a:masterClrMapping/>
  </p:clrMapOvr>
  <p:transition>
    <p:pull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A~1\AppData\Local\Temp\SNAGHTML21567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57" y="1464669"/>
            <a:ext cx="8175743" cy="4296526"/>
          </a:xfrm>
          <a:prstGeom prst="rect">
            <a:avLst/>
          </a:prstGeom>
          <a:noFill/>
          <a:extLst>
            <a:ext uri="{909E8E84-426E-40DD-AFC4-6F175D3DCCD1}">
              <a14:hiddenFill xmlns:a14="http://schemas.microsoft.com/office/drawing/2010/main">
                <a:solidFill>
                  <a:srgbClr val="FFFFFF"/>
                </a:solidFill>
              </a14:hiddenFill>
            </a:ext>
          </a:extLst>
        </p:spPr>
      </p:pic>
      <p:sp>
        <p:nvSpPr>
          <p:cNvPr id="71682" name="Title 1"/>
          <p:cNvSpPr>
            <a:spLocks noGrp="1"/>
          </p:cNvSpPr>
          <p:nvPr>
            <p:ph type="title"/>
          </p:nvPr>
        </p:nvSpPr>
        <p:spPr/>
        <p:txBody>
          <a:bodyPr/>
          <a:lstStyle/>
          <a:p>
            <a:r>
              <a:rPr lang="en-US" smtClean="0"/>
              <a:t>Adding the PRICELIST Table</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85</a:t>
            </a:fld>
            <a:endParaRPr lang="en-US" smtClean="0"/>
          </a:p>
          <a:p>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0200" y="228600"/>
            <a:ext cx="6309312" cy="5927291"/>
          </a:xfrm>
          <a:prstGeom prst="rect">
            <a:avLst/>
          </a:prstGeom>
        </p:spPr>
      </p:pic>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86</a:t>
            </a:fld>
            <a:endParaRPr lang="en-US" smtClean="0"/>
          </a:p>
          <a:p>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4" name="Picture 3"/>
          <p:cNvPicPr>
            <a:picLocks noChangeAspect="1"/>
          </p:cNvPicPr>
          <p:nvPr/>
        </p:nvPicPr>
        <p:blipFill>
          <a:blip r:embed="rId3"/>
          <a:stretch>
            <a:fillRect/>
          </a:stretch>
        </p:blipFill>
        <p:spPr>
          <a:xfrm>
            <a:off x="1608594" y="152400"/>
            <a:ext cx="7154405" cy="5470673"/>
          </a:xfrm>
          <a:prstGeom prst="rect">
            <a:avLst/>
          </a:prstGeom>
        </p:spPr>
      </p:pic>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87</a:t>
            </a:fld>
            <a:endParaRPr lang="en-US" smtClean="0"/>
          </a:p>
          <a:p>
            <a:endParaRPr lang="en-US" dirty="0"/>
          </a:p>
        </p:txBody>
      </p:sp>
    </p:spTree>
    <p:extLst>
      <p:ext uri="{BB962C8B-B14F-4D97-AF65-F5344CB8AC3E}">
        <p14:creationId xmlns:p14="http://schemas.microsoft.com/office/powerpoint/2010/main" val="19215690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492906"/>
            <a:ext cx="8213524" cy="4321976"/>
          </a:xfrm>
          <a:prstGeom prst="rect">
            <a:avLst/>
          </a:prstGeom>
        </p:spPr>
      </p:pic>
      <p:sp>
        <p:nvSpPr>
          <p:cNvPr id="74756" name="Rectangle 2"/>
          <p:cNvSpPr>
            <a:spLocks noGrp="1" noChangeArrowheads="1"/>
          </p:cNvSpPr>
          <p:nvPr>
            <p:ph type="title"/>
          </p:nvPr>
        </p:nvSpPr>
        <p:spPr/>
        <p:txBody>
          <a:bodyPr/>
          <a:lstStyle/>
          <a:p>
            <a:r>
              <a:rPr lang="en-US" sz="3600" dirty="0" smtClean="0"/>
              <a:t>Running Triggers</a:t>
            </a:r>
            <a:br>
              <a:rPr lang="en-US" sz="3600" dirty="0" smtClean="0"/>
            </a:br>
            <a:r>
              <a:rPr lang="en-US" sz="2400" dirty="0"/>
              <a:t>Results for the </a:t>
            </a:r>
            <a:r>
              <a:rPr lang="en-US" sz="2400" dirty="0" err="1" smtClean="0"/>
              <a:t>TRANS_AfterInsertSetAskingPrice</a:t>
            </a:r>
            <a:r>
              <a:rPr lang="en-US" sz="2400" dirty="0" smtClean="0"/>
              <a:t> Trigger</a:t>
            </a:r>
            <a:endParaRPr lang="en-US" sz="3600" dirty="0" smtClean="0"/>
          </a:p>
        </p:txBody>
      </p:sp>
      <p:sp>
        <p:nvSpPr>
          <p:cNvPr id="6" name="Footer Placeholder 5"/>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88</a:t>
            </a:fld>
            <a:endParaRPr lang="en-US" smtClean="0"/>
          </a:p>
          <a:p>
            <a:endParaRPr lang="en-US"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4695" y="1532467"/>
            <a:ext cx="8192105" cy="4258733"/>
          </a:xfrm>
          <a:prstGeom prst="rect">
            <a:avLst/>
          </a:prstGeom>
        </p:spPr>
      </p:pic>
      <p:sp>
        <p:nvSpPr>
          <p:cNvPr id="76803" name="Rectangle 2"/>
          <p:cNvSpPr>
            <a:spLocks noGrp="1" noChangeArrowheads="1"/>
          </p:cNvSpPr>
          <p:nvPr>
            <p:ph type="title"/>
          </p:nvPr>
        </p:nvSpPr>
        <p:spPr/>
        <p:txBody>
          <a:bodyPr/>
          <a:lstStyle/>
          <a:p>
            <a:r>
              <a:rPr lang="en-US" sz="3600" dirty="0"/>
              <a:t>Displaying MySQL </a:t>
            </a:r>
            <a:r>
              <a:rPr lang="en-US" sz="3600" dirty="0" smtClean="0"/>
              <a:t>Triggers</a:t>
            </a:r>
            <a:br>
              <a:rPr lang="en-US" sz="3600" dirty="0" smtClean="0"/>
            </a:br>
            <a:r>
              <a:rPr lang="en-US" sz="2800" dirty="0" smtClean="0"/>
              <a:t>With </a:t>
            </a:r>
            <a:r>
              <a:rPr lang="en-US" sz="2800" dirty="0"/>
              <a:t>the SHOW TRIGGERS </a:t>
            </a:r>
            <a:r>
              <a:rPr lang="en-US" sz="2800" dirty="0" smtClean="0"/>
              <a:t>Command</a:t>
            </a:r>
            <a:endParaRPr lang="en-US"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89</a:t>
            </a:fld>
            <a:endParaRPr lang="en-US" smtClean="0"/>
          </a:p>
          <a:p>
            <a:endParaRPr lang="en-US" dirty="0"/>
          </a:p>
        </p:txBody>
      </p:sp>
    </p:spTree>
    <p:extLst>
      <p:ext uri="{BB962C8B-B14F-4D97-AF65-F5344CB8AC3E}">
        <p14:creationId xmlns:p14="http://schemas.microsoft.com/office/powerpoint/2010/main" val="368792943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SQL </a:t>
            </a:r>
            <a:r>
              <a:rPr lang="en-US" dirty="0" smtClean="0"/>
              <a:t>Scripts</a:t>
            </a:r>
            <a:endParaRPr lang="en-US" dirty="0"/>
          </a:p>
        </p:txBody>
      </p:sp>
      <p:sp>
        <p:nvSpPr>
          <p:cNvPr id="3" name="Content Placeholder 2"/>
          <p:cNvSpPr>
            <a:spLocks noGrp="1"/>
          </p:cNvSpPr>
          <p:nvPr>
            <p:ph idx="1"/>
          </p:nvPr>
        </p:nvSpPr>
        <p:spPr>
          <a:xfrm>
            <a:off x="449580" y="1234440"/>
            <a:ext cx="8229600" cy="4525963"/>
          </a:xfrm>
        </p:spPr>
        <p:txBody>
          <a:bodyPr/>
          <a:lstStyle/>
          <a:p>
            <a:r>
              <a:rPr lang="en-US" sz="2400" dirty="0" smtClean="0"/>
              <a:t>An </a:t>
            </a:r>
            <a:r>
              <a:rPr lang="en-US" sz="2400" b="1" dirty="0">
                <a:solidFill>
                  <a:srgbClr val="0099CC"/>
                </a:solidFill>
              </a:rPr>
              <a:t>SQL script</a:t>
            </a:r>
            <a:r>
              <a:rPr lang="en-US" sz="2400" b="1" dirty="0"/>
              <a:t> </a:t>
            </a:r>
            <a:r>
              <a:rPr lang="en-US" sz="2400" dirty="0"/>
              <a:t>is a plaintext file labeled with the </a:t>
            </a:r>
            <a:r>
              <a:rPr lang="en-US" sz="2400" i="1" dirty="0"/>
              <a:t>.</a:t>
            </a:r>
            <a:r>
              <a:rPr lang="en-US" sz="2400" i="1" dirty="0" err="1"/>
              <a:t>sql</a:t>
            </a:r>
            <a:r>
              <a:rPr lang="en-US" sz="2400" i="1" dirty="0"/>
              <a:t> </a:t>
            </a:r>
            <a:r>
              <a:rPr lang="en-US" sz="2400" dirty="0"/>
              <a:t>file extension</a:t>
            </a:r>
            <a:r>
              <a:rPr lang="en-US" sz="2400" dirty="0" smtClean="0"/>
              <a:t>.</a:t>
            </a:r>
          </a:p>
          <a:p>
            <a:r>
              <a:rPr lang="en-US" sz="2400" dirty="0" smtClean="0"/>
              <a:t>An SQL script </a:t>
            </a:r>
            <a:r>
              <a:rPr lang="en-US" sz="2400" dirty="0"/>
              <a:t>is composed of one or more SQL statements, which can include SQL script comments.</a:t>
            </a:r>
          </a:p>
          <a:p>
            <a:r>
              <a:rPr lang="en-US" sz="2400" b="1" dirty="0">
                <a:solidFill>
                  <a:srgbClr val="0099CC"/>
                </a:solidFill>
              </a:rPr>
              <a:t>SQL script comments </a:t>
            </a:r>
            <a:r>
              <a:rPr lang="en-US" sz="2400" dirty="0"/>
              <a:t>are lines of text that do not run when the script is </a:t>
            </a:r>
            <a:r>
              <a:rPr lang="en-US" sz="2400" dirty="0" smtClean="0"/>
              <a:t>executed but </a:t>
            </a:r>
            <a:r>
              <a:rPr lang="en-US" sz="2400" dirty="0"/>
              <a:t>are used to document the purpose and contents of the script. Each comment </a:t>
            </a:r>
            <a:r>
              <a:rPr lang="en-US" sz="2400" dirty="0" smtClean="0"/>
              <a:t>begins with </a:t>
            </a:r>
            <a:r>
              <a:rPr lang="en-US" sz="2400" dirty="0"/>
              <a:t>the characters </a:t>
            </a:r>
            <a:r>
              <a:rPr lang="en-US" sz="2400" b="1" dirty="0">
                <a:solidFill>
                  <a:srgbClr val="0099CC"/>
                </a:solidFill>
              </a:rPr>
              <a:t>/* (slash asterisk) </a:t>
            </a:r>
            <a:r>
              <a:rPr lang="en-US" sz="2400" dirty="0"/>
              <a:t>and ends with the characters </a:t>
            </a:r>
            <a:r>
              <a:rPr lang="en-US" sz="2400" b="1" dirty="0">
                <a:solidFill>
                  <a:srgbClr val="0099CC"/>
                </a:solidFill>
              </a:rPr>
              <a:t>*/ (asterisk slash</a:t>
            </a:r>
            <a:r>
              <a:rPr lang="en-US" sz="2400" b="1" dirty="0" smtClean="0">
                <a:solidFill>
                  <a:srgbClr val="0099CC"/>
                </a:solidFill>
              </a:rPr>
              <a:t>)</a:t>
            </a:r>
            <a:r>
              <a:rPr lang="en-US" sz="2400" dirty="0" smtClean="0"/>
              <a:t>. Alternatively</a:t>
            </a:r>
            <a:r>
              <a:rPr lang="en-US" sz="2400" dirty="0"/>
              <a:t>, for a single line comment (or a comment at the end of a line), we use </a:t>
            </a:r>
            <a:r>
              <a:rPr lang="en-US" sz="2400" b="1" dirty="0" smtClean="0">
                <a:solidFill>
                  <a:srgbClr val="0099CC"/>
                </a:solidFill>
              </a:rPr>
              <a:t># (pound sign)</a:t>
            </a:r>
            <a:r>
              <a:rPr lang="en-US" sz="2400" b="1" dirty="0" smtClean="0"/>
              <a:t> </a:t>
            </a:r>
            <a:r>
              <a:rPr lang="en-US" sz="2400" dirty="0"/>
              <a:t>at the start of the comment.</a:t>
            </a:r>
          </a:p>
        </p:txBody>
      </p:sp>
      <p:sp>
        <p:nvSpPr>
          <p:cNvPr id="4" name="Footer Placeholder 3"/>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9</a:t>
            </a:fld>
            <a:endParaRPr lang="en-US" smtClean="0"/>
          </a:p>
          <a:p>
            <a:endParaRPr lang="en-US" dirty="0"/>
          </a:p>
        </p:txBody>
      </p:sp>
    </p:spTree>
    <p:extLst>
      <p:ext uri="{BB962C8B-B14F-4D97-AF65-F5344CB8AC3E}">
        <p14:creationId xmlns:p14="http://schemas.microsoft.com/office/powerpoint/2010/main" val="4242571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4695" y="1529438"/>
            <a:ext cx="8192105" cy="4252923"/>
          </a:xfrm>
          <a:prstGeom prst="rect">
            <a:avLst/>
          </a:prstGeom>
        </p:spPr>
      </p:pic>
      <p:sp>
        <p:nvSpPr>
          <p:cNvPr id="76803" name="Rectangle 2"/>
          <p:cNvSpPr>
            <a:spLocks noGrp="1" noChangeArrowheads="1"/>
          </p:cNvSpPr>
          <p:nvPr>
            <p:ph type="title"/>
          </p:nvPr>
        </p:nvSpPr>
        <p:spPr/>
        <p:txBody>
          <a:bodyPr/>
          <a:lstStyle/>
          <a:p>
            <a:r>
              <a:rPr lang="en-US" sz="3600" dirty="0"/>
              <a:t>Displaying MySQL </a:t>
            </a:r>
            <a:r>
              <a:rPr lang="en-US" sz="3600" dirty="0" smtClean="0"/>
              <a:t>Triggers</a:t>
            </a:r>
            <a:br>
              <a:rPr lang="en-US" sz="3600" dirty="0" smtClean="0"/>
            </a:br>
            <a:r>
              <a:rPr lang="en-US" sz="2800" dirty="0" smtClean="0"/>
              <a:t>With </a:t>
            </a:r>
            <a:r>
              <a:rPr lang="en-US" sz="2800" dirty="0"/>
              <a:t>the Triggers Tab in the MySQL Table Editor</a:t>
            </a:r>
            <a:endParaRPr lang="en-US"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90</a:t>
            </a:fld>
            <a:endParaRPr lang="en-US" smtClean="0"/>
          </a:p>
          <a:p>
            <a:endParaRPr lang="en-US" dirty="0"/>
          </a:p>
        </p:txBody>
      </p:sp>
    </p:spTree>
    <p:extLst>
      <p:ext uri="{BB962C8B-B14F-4D97-AF65-F5344CB8AC3E}">
        <p14:creationId xmlns:p14="http://schemas.microsoft.com/office/powerpoint/2010/main" val="75310688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r>
              <a:rPr lang="en-US" smtClean="0"/>
              <a:t>Concurrency Control</a:t>
            </a:r>
          </a:p>
        </p:txBody>
      </p:sp>
      <p:sp>
        <p:nvSpPr>
          <p:cNvPr id="77828" name="Rectangle 3"/>
          <p:cNvSpPr>
            <a:spLocks noGrp="1" noChangeArrowheads="1"/>
          </p:cNvSpPr>
          <p:nvPr>
            <p:ph idx="1"/>
          </p:nvPr>
        </p:nvSpPr>
        <p:spPr/>
        <p:txBody>
          <a:bodyPr/>
          <a:lstStyle/>
          <a:p>
            <a:pPr eaLnBrk="1" hangingPunct="1">
              <a:lnSpc>
                <a:spcPct val="90000"/>
              </a:lnSpc>
            </a:pPr>
            <a:r>
              <a:rPr lang="en-US" sz="2400" smtClean="0"/>
              <a:t>One factor determines the concurrency control behavior of MySQL:</a:t>
            </a:r>
          </a:p>
          <a:p>
            <a:pPr lvl="1" eaLnBrk="1" hangingPunct="1">
              <a:lnSpc>
                <a:spcPct val="90000"/>
              </a:lnSpc>
            </a:pPr>
            <a:r>
              <a:rPr lang="en-US" sz="2000" smtClean="0"/>
              <a:t>Transaction isolation level</a:t>
            </a:r>
          </a:p>
          <a:p>
            <a:pPr eaLnBrk="1" hangingPunct="1">
              <a:lnSpc>
                <a:spcPct val="90000"/>
              </a:lnSpc>
            </a:pPr>
            <a:r>
              <a:rPr lang="en-US" sz="2400" smtClean="0"/>
              <a:t>Lock types include:</a:t>
            </a:r>
          </a:p>
          <a:p>
            <a:pPr lvl="1" eaLnBrk="1" hangingPunct="1">
              <a:lnSpc>
                <a:spcPct val="90000"/>
              </a:lnSpc>
            </a:pPr>
            <a:r>
              <a:rPr lang="en-US" sz="2000" smtClean="0"/>
              <a:t>Record locks</a:t>
            </a:r>
            <a:r>
              <a:rPr lang="en-US" sz="2000" smtClean="0">
                <a:cs typeface="Arial" panose="020B0604020202020204" pitchFamily="34" charset="0"/>
              </a:rPr>
              <a:t>—</a:t>
            </a:r>
            <a:r>
              <a:rPr lang="en-US" sz="2000" smtClean="0"/>
              <a:t>a lock on the index record</a:t>
            </a:r>
          </a:p>
          <a:p>
            <a:pPr lvl="1" eaLnBrk="1" hangingPunct="1">
              <a:lnSpc>
                <a:spcPct val="90000"/>
              </a:lnSpc>
            </a:pPr>
            <a:r>
              <a:rPr lang="en-US" sz="2000" smtClean="0"/>
              <a:t>Gap locks</a:t>
            </a:r>
            <a:r>
              <a:rPr lang="en-US" sz="2000" smtClean="0">
                <a:cs typeface="Arial" panose="020B0604020202020204" pitchFamily="34" charset="0"/>
              </a:rPr>
              <a:t>—</a:t>
            </a:r>
            <a:r>
              <a:rPr lang="en-US" sz="2000" smtClean="0"/>
              <a:t>generally, a lock on the unused index numbers between index records (see the MySQL documentation)</a:t>
            </a:r>
          </a:p>
          <a:p>
            <a:pPr lvl="1" eaLnBrk="1" hangingPunct="1">
              <a:lnSpc>
                <a:spcPct val="90000"/>
              </a:lnSpc>
            </a:pPr>
            <a:r>
              <a:rPr lang="en-US" sz="2000" smtClean="0"/>
              <a:t>Next-Key locks</a:t>
            </a:r>
            <a:r>
              <a:rPr lang="en-US" sz="2000" smtClean="0">
                <a:cs typeface="Arial" panose="020B0604020202020204" pitchFamily="34" charset="0"/>
              </a:rPr>
              <a:t>—</a:t>
            </a:r>
            <a:r>
              <a:rPr lang="en-US" sz="2000" smtClean="0"/>
              <a:t>a combined record lock on the index record together with a gap lock on the unused index numbers before the index record itself</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2" name="Slide Number Placeholder 1"/>
          <p:cNvSpPr>
            <a:spLocks noGrp="1"/>
          </p:cNvSpPr>
          <p:nvPr>
            <p:ph type="sldNum" sz="quarter" idx="11"/>
          </p:nvPr>
        </p:nvSpPr>
        <p:spPr/>
        <p:txBody>
          <a:bodyPr/>
          <a:lstStyle/>
          <a:p>
            <a:r>
              <a:rPr lang="en-US" smtClean="0"/>
              <a:t>10C-</a:t>
            </a:r>
            <a:fld id="{66CAE269-3BC7-40D2-A5FD-60A2B66A5480}" type="slidenum">
              <a:rPr lang="en-US" smtClean="0"/>
              <a:pPr/>
              <a:t>91</a:t>
            </a:fld>
            <a:endParaRPr lang="en-US" smtClean="0"/>
          </a:p>
          <a:p>
            <a:endParaRPr lang="en-US" dirty="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en-US" sz="4000" smtClean="0"/>
              <a:t>MySQL Concurrency Options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pic>
        <p:nvPicPr>
          <p:cNvPr id="2" name="Picture 1"/>
          <p:cNvPicPr>
            <a:picLocks noChangeAspect="1"/>
          </p:cNvPicPr>
          <p:nvPr/>
        </p:nvPicPr>
        <p:blipFill>
          <a:blip r:embed="rId3"/>
          <a:stretch>
            <a:fillRect/>
          </a:stretch>
        </p:blipFill>
        <p:spPr>
          <a:xfrm>
            <a:off x="457201" y="1536700"/>
            <a:ext cx="8242300" cy="1794763"/>
          </a:xfrm>
          <a:prstGeom prst="rect">
            <a:avLst/>
          </a:prstGeom>
        </p:spPr>
      </p:pic>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92</a:t>
            </a:fld>
            <a:endParaRPr lang="en-US" smtClean="0"/>
          </a:p>
          <a:p>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1" y="1600201"/>
            <a:ext cx="8229600" cy="3602464"/>
          </a:xfrm>
          <a:prstGeom prst="rect">
            <a:avLst/>
          </a:prstGeom>
        </p:spPr>
      </p:pic>
      <p:sp>
        <p:nvSpPr>
          <p:cNvPr id="79876" name="Rectangle 2"/>
          <p:cNvSpPr>
            <a:spLocks noGrp="1" noChangeArrowheads="1"/>
          </p:cNvSpPr>
          <p:nvPr>
            <p:ph type="title"/>
          </p:nvPr>
        </p:nvSpPr>
        <p:spPr/>
        <p:txBody>
          <a:bodyPr/>
          <a:lstStyle/>
          <a:p>
            <a:pPr eaLnBrk="1" hangingPunct="1"/>
            <a:r>
              <a:rPr lang="en-US" sz="3600" smtClean="0"/>
              <a:t>MySQL Security Model</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93</a:t>
            </a:fld>
            <a:endParaRPr lang="en-US" smtClean="0"/>
          </a:p>
          <a:p>
            <a:endParaRPr lang="en-US" dirty="0"/>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0932"/>
            <a:ext cx="8225335" cy="4422668"/>
          </a:xfrm>
          <a:prstGeom prst="rect">
            <a:avLst/>
          </a:prstGeom>
        </p:spPr>
      </p:pic>
      <p:sp>
        <p:nvSpPr>
          <p:cNvPr id="80900" name="Title 1"/>
          <p:cNvSpPr>
            <a:spLocks noGrp="1"/>
          </p:cNvSpPr>
          <p:nvPr>
            <p:ph type="title"/>
          </p:nvPr>
        </p:nvSpPr>
        <p:spPr/>
        <p:txBody>
          <a:bodyPr/>
          <a:lstStyle/>
          <a:p>
            <a:r>
              <a:rPr lang="en-US" sz="3200" dirty="0" smtClean="0"/>
              <a:t>MySQL Server Administration</a:t>
            </a:r>
            <a:br>
              <a:rPr lang="en-US" sz="3200" dirty="0" smtClean="0"/>
            </a:br>
            <a:r>
              <a:rPr lang="en-US" sz="2000" dirty="0"/>
              <a:t>The MySQL </a:t>
            </a:r>
            <a:r>
              <a:rPr lang="en-US" sz="2000" dirty="0" smtClean="0"/>
              <a:t>Workbench MANGEMENT</a:t>
            </a:r>
            <a:r>
              <a:rPr lang="en-US" sz="2000" dirty="0"/>
              <a:t>, </a:t>
            </a:r>
            <a:r>
              <a:rPr lang="en-US" sz="2000" dirty="0" smtClean="0"/>
              <a:t>INSTANCE and </a:t>
            </a:r>
            <a:r>
              <a:rPr lang="en-US" sz="2000" dirty="0"/>
              <a:t>PERFORMANCE </a:t>
            </a:r>
            <a:r>
              <a:rPr lang="en-US" sz="2000" dirty="0" smtClean="0"/>
              <a:t>Page Links</a:t>
            </a:r>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94</a:t>
            </a:fld>
            <a:endParaRPr lang="en-US" smtClean="0"/>
          </a:p>
          <a:p>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A~1\AppData\Local\Temp\SNAGHTML2209b9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05692"/>
            <a:ext cx="8225335" cy="4375807"/>
          </a:xfrm>
          <a:prstGeom prst="rect">
            <a:avLst/>
          </a:prstGeom>
          <a:noFill/>
          <a:extLst>
            <a:ext uri="{909E8E84-426E-40DD-AFC4-6F175D3DCCD1}">
              <a14:hiddenFill xmlns:a14="http://schemas.microsoft.com/office/drawing/2010/main">
                <a:solidFill>
                  <a:srgbClr val="FFFFFF"/>
                </a:solidFill>
              </a14:hiddenFill>
            </a:ext>
          </a:extLst>
        </p:spPr>
      </p:pic>
      <p:sp>
        <p:nvSpPr>
          <p:cNvPr id="80900" name="Title 1"/>
          <p:cNvSpPr>
            <a:spLocks noGrp="1"/>
          </p:cNvSpPr>
          <p:nvPr>
            <p:ph type="title"/>
          </p:nvPr>
        </p:nvSpPr>
        <p:spPr/>
        <p:txBody>
          <a:bodyPr/>
          <a:lstStyle/>
          <a:p>
            <a:r>
              <a:rPr lang="en-US" sz="3200" dirty="0" smtClean="0"/>
              <a:t>MySQL Server Administration</a:t>
            </a:r>
            <a:br>
              <a:rPr lang="en-US" sz="3200" dirty="0" smtClean="0"/>
            </a:br>
            <a:r>
              <a:rPr lang="en-US" sz="2400" dirty="0" smtClean="0"/>
              <a:t>The Administration—Server Status </a:t>
            </a:r>
            <a:r>
              <a:rPr lang="en-US" sz="2400" dirty="0"/>
              <a:t>Window</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95</a:t>
            </a:fld>
            <a:endParaRPr lang="en-US" smtClean="0"/>
          </a:p>
          <a:p>
            <a:endParaRPr lang="en-US" dirty="0"/>
          </a:p>
        </p:txBody>
      </p:sp>
    </p:spTree>
    <p:extLst>
      <p:ext uri="{BB962C8B-B14F-4D97-AF65-F5344CB8AC3E}">
        <p14:creationId xmlns:p14="http://schemas.microsoft.com/office/powerpoint/2010/main" val="34721284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05692"/>
            <a:ext cx="8225335" cy="4540762"/>
          </a:xfrm>
          <a:prstGeom prst="rect">
            <a:avLst/>
          </a:prstGeom>
        </p:spPr>
      </p:pic>
      <p:sp>
        <p:nvSpPr>
          <p:cNvPr id="80900" name="Title 1"/>
          <p:cNvSpPr>
            <a:spLocks noGrp="1"/>
          </p:cNvSpPr>
          <p:nvPr>
            <p:ph type="title"/>
          </p:nvPr>
        </p:nvSpPr>
        <p:spPr/>
        <p:txBody>
          <a:bodyPr/>
          <a:lstStyle/>
          <a:p>
            <a:r>
              <a:rPr lang="en-US" sz="3200" dirty="0" smtClean="0"/>
              <a:t>MySQL Server Administration</a:t>
            </a:r>
            <a:br>
              <a:rPr lang="en-US" sz="3200" dirty="0" smtClean="0"/>
            </a:br>
            <a:r>
              <a:rPr lang="en-US" sz="2400" dirty="0" smtClean="0"/>
              <a:t>The Administration—User and </a:t>
            </a:r>
            <a:r>
              <a:rPr lang="en-US" sz="2400" dirty="0"/>
              <a:t>Privileges Window</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96</a:t>
            </a:fld>
            <a:endParaRPr lang="en-US" smtClean="0"/>
          </a:p>
          <a:p>
            <a:endParaRPr lang="en-US" dirty="0"/>
          </a:p>
        </p:txBody>
      </p:sp>
    </p:spTree>
    <p:extLst>
      <p:ext uri="{BB962C8B-B14F-4D97-AF65-F5344CB8AC3E}">
        <p14:creationId xmlns:p14="http://schemas.microsoft.com/office/powerpoint/2010/main" val="23978835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05692"/>
            <a:ext cx="8225335" cy="4369524"/>
          </a:xfrm>
          <a:prstGeom prst="rect">
            <a:avLst/>
          </a:prstGeom>
        </p:spPr>
      </p:pic>
      <p:sp>
        <p:nvSpPr>
          <p:cNvPr id="80900" name="Title 1"/>
          <p:cNvSpPr>
            <a:spLocks noGrp="1"/>
          </p:cNvSpPr>
          <p:nvPr>
            <p:ph type="title"/>
          </p:nvPr>
        </p:nvSpPr>
        <p:spPr/>
        <p:txBody>
          <a:bodyPr/>
          <a:lstStyle/>
          <a:p>
            <a:r>
              <a:rPr lang="en-US" sz="3200" dirty="0"/>
              <a:t>MySQL Logins and </a:t>
            </a:r>
            <a:r>
              <a:rPr lang="en-US" sz="3200" dirty="0" smtClean="0"/>
              <a:t>Privileges</a:t>
            </a:r>
            <a:br>
              <a:rPr lang="en-US" sz="3200" dirty="0" smtClean="0"/>
            </a:br>
            <a:r>
              <a:rPr lang="en-US" sz="2400" dirty="0" smtClean="0"/>
              <a:t>The </a:t>
            </a:r>
            <a:r>
              <a:rPr lang="en-US" sz="2400" dirty="0"/>
              <a:t>Default User Data</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97</a:t>
            </a:fld>
            <a:endParaRPr lang="en-US" smtClean="0"/>
          </a:p>
          <a:p>
            <a:endParaRPr lang="en-US" dirty="0"/>
          </a:p>
        </p:txBody>
      </p:sp>
    </p:spTree>
    <p:extLst>
      <p:ext uri="{BB962C8B-B14F-4D97-AF65-F5344CB8AC3E}">
        <p14:creationId xmlns:p14="http://schemas.microsoft.com/office/powerpoint/2010/main" val="23756044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05692"/>
            <a:ext cx="8225335" cy="4546667"/>
          </a:xfrm>
          <a:prstGeom prst="rect">
            <a:avLst/>
          </a:prstGeom>
        </p:spPr>
      </p:pic>
      <p:sp>
        <p:nvSpPr>
          <p:cNvPr id="80900" name="Title 1"/>
          <p:cNvSpPr>
            <a:spLocks noGrp="1"/>
          </p:cNvSpPr>
          <p:nvPr>
            <p:ph type="title"/>
          </p:nvPr>
        </p:nvSpPr>
        <p:spPr/>
        <p:txBody>
          <a:bodyPr/>
          <a:lstStyle/>
          <a:p>
            <a:r>
              <a:rPr lang="en-US" sz="3200" dirty="0"/>
              <a:t>MySQL Logins and </a:t>
            </a:r>
            <a:r>
              <a:rPr lang="en-US" sz="3200" dirty="0" smtClean="0"/>
              <a:t>Privileges</a:t>
            </a:r>
            <a:br>
              <a:rPr lang="en-US" sz="3200" dirty="0" smtClean="0"/>
            </a:br>
            <a:r>
              <a:rPr lang="en-US" sz="2400" dirty="0" smtClean="0"/>
              <a:t>Creating </a:t>
            </a:r>
            <a:r>
              <a:rPr lang="en-US" sz="2400" dirty="0"/>
              <a:t>the VRG-User Login</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6" name="Slide Number Placeholder 5"/>
          <p:cNvSpPr>
            <a:spLocks noGrp="1"/>
          </p:cNvSpPr>
          <p:nvPr>
            <p:ph type="sldNum" sz="quarter" idx="11"/>
          </p:nvPr>
        </p:nvSpPr>
        <p:spPr/>
        <p:txBody>
          <a:bodyPr/>
          <a:lstStyle/>
          <a:p>
            <a:r>
              <a:rPr lang="en-US" smtClean="0"/>
              <a:t>10C-</a:t>
            </a:r>
            <a:fld id="{66CAE269-3BC7-40D2-A5FD-60A2B66A5480}" type="slidenum">
              <a:rPr lang="en-US" smtClean="0"/>
              <a:pPr/>
              <a:t>98</a:t>
            </a:fld>
            <a:endParaRPr lang="en-US" smtClean="0"/>
          </a:p>
          <a:p>
            <a:endParaRPr lang="en-US" dirty="0"/>
          </a:p>
        </p:txBody>
      </p:sp>
    </p:spTree>
    <p:extLst>
      <p:ext uri="{BB962C8B-B14F-4D97-AF65-F5344CB8AC3E}">
        <p14:creationId xmlns:p14="http://schemas.microsoft.com/office/powerpoint/2010/main" val="754144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AVIDA~1\AppData\Local\Temp\SNAGHTML225e9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05691"/>
            <a:ext cx="8225335" cy="4552573"/>
          </a:xfrm>
          <a:prstGeom prst="rect">
            <a:avLst/>
          </a:prstGeom>
          <a:noFill/>
          <a:extLst>
            <a:ext uri="{909E8E84-426E-40DD-AFC4-6F175D3DCCD1}">
              <a14:hiddenFill xmlns:a14="http://schemas.microsoft.com/office/drawing/2010/main">
                <a:solidFill>
                  <a:srgbClr val="FFFFFF"/>
                </a:solidFill>
              </a14:hiddenFill>
            </a:ext>
          </a:extLst>
        </p:spPr>
      </p:pic>
      <p:sp>
        <p:nvSpPr>
          <p:cNvPr id="80900" name="Title 1"/>
          <p:cNvSpPr>
            <a:spLocks noGrp="1"/>
          </p:cNvSpPr>
          <p:nvPr>
            <p:ph type="title"/>
          </p:nvPr>
        </p:nvSpPr>
        <p:spPr/>
        <p:txBody>
          <a:bodyPr/>
          <a:lstStyle/>
          <a:p>
            <a:r>
              <a:rPr lang="en-US" sz="3200" dirty="0"/>
              <a:t>MySQL Logins and </a:t>
            </a:r>
            <a:r>
              <a:rPr lang="en-US" sz="3200" dirty="0" smtClean="0"/>
              <a:t>Privileges</a:t>
            </a:r>
            <a:br>
              <a:rPr lang="en-US" sz="3200" dirty="0" smtClean="0"/>
            </a:br>
            <a:r>
              <a:rPr lang="en-US" sz="2400" dirty="0" smtClean="0"/>
              <a:t>The </a:t>
            </a:r>
            <a:r>
              <a:rPr lang="en-US" sz="2400" dirty="0"/>
              <a:t>VRG-User Login in </a:t>
            </a:r>
            <a:r>
              <a:rPr lang="en-US" sz="2400" dirty="0" smtClean="0"/>
              <a:t>User Accounts</a:t>
            </a:r>
            <a:endParaRPr lang="en-US" sz="2000" dirty="0" smtClean="0"/>
          </a:p>
        </p:txBody>
      </p:sp>
      <p:sp>
        <p:nvSpPr>
          <p:cNvPr id="5" name="Footer Placeholder 4"/>
          <p:cNvSpPr>
            <a:spLocks noGrp="1"/>
          </p:cNvSpPr>
          <p:nvPr>
            <p:ph type="ftr" sz="quarter" idx="10"/>
          </p:nvPr>
        </p:nvSpPr>
        <p:spPr/>
        <p:txBody>
          <a:bodyPr/>
          <a:lstStyle/>
          <a:p>
            <a:pPr>
              <a:defRPr/>
            </a:pPr>
            <a:r>
              <a:rPr lang="en-US" smtClean="0">
                <a:solidFill>
                  <a:srgbClr val="D57A15"/>
                </a:solidFill>
              </a:rPr>
              <a:t>KROENKE AND AUER - DATABASE PROCESSING, 14th Edition © 2016 Pearson Education, Inc.</a:t>
            </a:r>
            <a:endParaRPr lang="en-US" dirty="0">
              <a:solidFill>
                <a:srgbClr val="5F978D"/>
              </a:solidFill>
            </a:endParaRPr>
          </a:p>
        </p:txBody>
      </p:sp>
      <p:sp>
        <p:nvSpPr>
          <p:cNvPr id="4" name="Slide Number Placeholder 3"/>
          <p:cNvSpPr>
            <a:spLocks noGrp="1"/>
          </p:cNvSpPr>
          <p:nvPr>
            <p:ph type="sldNum" sz="quarter" idx="11"/>
          </p:nvPr>
        </p:nvSpPr>
        <p:spPr/>
        <p:txBody>
          <a:bodyPr/>
          <a:lstStyle/>
          <a:p>
            <a:r>
              <a:rPr lang="en-US" smtClean="0"/>
              <a:t>10C-</a:t>
            </a:r>
            <a:fld id="{66CAE269-3BC7-40D2-A5FD-60A2B66A5480}" type="slidenum">
              <a:rPr lang="en-US" smtClean="0"/>
              <a:pPr/>
              <a:t>99</a:t>
            </a:fld>
            <a:endParaRPr lang="en-US" smtClean="0"/>
          </a:p>
          <a:p>
            <a:endParaRPr lang="en-US" dirty="0"/>
          </a:p>
        </p:txBody>
      </p:sp>
    </p:spTree>
    <p:extLst>
      <p:ext uri="{BB962C8B-B14F-4D97-AF65-F5344CB8AC3E}">
        <p14:creationId xmlns:p14="http://schemas.microsoft.com/office/powerpoint/2010/main" val="232480476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DBP-e14">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DBP-e14" id="{2DB1581F-277E-4DD0-9555-0CB721DF1E43}" vid="{BD7BB1DD-D028-4CA2-882E-F621F47C445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Theme-DBP-e14</Template>
  <TotalTime>1405</TotalTime>
  <Words>3758</Words>
  <Application>Microsoft Office PowerPoint</Application>
  <PresentationFormat>On-screen Show (4:3)</PresentationFormat>
  <Paragraphs>484</Paragraphs>
  <Slides>109</Slides>
  <Notes>103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109</vt:i4>
      </vt:variant>
    </vt:vector>
  </HeadingPairs>
  <TitlesOfParts>
    <vt:vector size="114" baseType="lpstr">
      <vt:lpstr>Arial</vt:lpstr>
      <vt:lpstr>Calibri</vt:lpstr>
      <vt:lpstr>Courier New</vt:lpstr>
      <vt:lpstr>Times New Roman</vt:lpstr>
      <vt:lpstr>Theme-DBP-e14</vt:lpstr>
      <vt:lpstr> David M. Kroenke and David J. Auer Database Processing: Fundamentals, Design, and Implementation </vt:lpstr>
      <vt:lpstr>Chapter Objectives</vt:lpstr>
      <vt:lpstr>Chapter Objectives</vt:lpstr>
      <vt:lpstr>Scope</vt:lpstr>
      <vt:lpstr>View Ridge Gallery</vt:lpstr>
      <vt:lpstr>View Ridge Gallery</vt:lpstr>
      <vt:lpstr>VRG Application Requirements</vt:lpstr>
      <vt:lpstr>VRG Database Design</vt:lpstr>
      <vt:lpstr>SQL Scripts</vt:lpstr>
      <vt:lpstr>VRG Database Available Online</vt:lpstr>
      <vt:lpstr>Creating the VRG Database (Schema)</vt:lpstr>
      <vt:lpstr>The VRG Database in the Navigator</vt:lpstr>
      <vt:lpstr>SQL Scripts The VRG Database Script in the MySQL Workbench</vt:lpstr>
      <vt:lpstr>SQL Scripts Saving the SQL Script</vt:lpstr>
      <vt:lpstr>The MySQL Workbench Help Command The Help | MySQL.com Website</vt:lpstr>
      <vt:lpstr>The MySQL Workbench Help Command The Documentation Tab</vt:lpstr>
      <vt:lpstr>The MySQL Workbench Help Command The MySQL 5.6 Reference Manual</vt:lpstr>
      <vt:lpstr>MySQL CREATE TABLE Statements for the VRG Database I</vt:lpstr>
      <vt:lpstr>MySQL CREATE TABLE Statements for the VRG Database II</vt:lpstr>
      <vt:lpstr>MySQL CREATE TABLE Statements for the VRG Database III</vt:lpstr>
      <vt:lpstr>MySQL CREATE TABLE Statements: Running the Script</vt:lpstr>
      <vt:lpstr>The ALTER TABLE Command: The Alter Table Button</vt:lpstr>
      <vt:lpstr>The ALTER TABLE Command: The Alter Table… Command</vt:lpstr>
      <vt:lpstr>Indexes</vt:lpstr>
      <vt:lpstr>Indexes</vt:lpstr>
      <vt:lpstr>Viewing Tables: The WORK Table Columns and Column Properties</vt:lpstr>
      <vt:lpstr>Viewing Tables: The WORK Table Foreign Key Settings</vt:lpstr>
      <vt:lpstr>Viewing Tables: The WORK Table Primary Key Index Settings</vt:lpstr>
      <vt:lpstr>Creating an Index: The Creating an Index in theMySQL Table Editor</vt:lpstr>
      <vt:lpstr>Creating an Index: Creating the CAInt_ArtistFK Index</vt:lpstr>
      <vt:lpstr>Creating an Index: Selecting the CAInt_ArtistFK Index Column</vt:lpstr>
      <vt:lpstr>The Apply SQL Script to Database Dialog Box for the New Index Review SQL Script</vt:lpstr>
      <vt:lpstr>The Apply SQL Script to Database Dialog Box for the New Index Apply SQL Script</vt:lpstr>
      <vt:lpstr>Creating an Index: The Completed CAInt_ArtistFK Index</vt:lpstr>
      <vt:lpstr>Creating an Index: The SQL ALTER TABLE ADD INDEX Command</vt:lpstr>
      <vt:lpstr>Creating an Index: The Completed ZIPorPostalCodeIndex Index</vt:lpstr>
      <vt:lpstr>Populating the Tables: The AUTO_INCREMENT Keyword</vt:lpstr>
      <vt:lpstr>Populating the Tables: Working with Non-continuous Primary Key Surrogate Values I</vt:lpstr>
      <vt:lpstr>Populating the Tables: Working with Non-continuous Primary Key Surrogate Values II</vt:lpstr>
      <vt:lpstr>Populating the Tables: Working with Non-continuous Primary Key Surrogate Values III</vt:lpstr>
      <vt:lpstr>Populating the Tables: Working with Non-continuous Primary Key Surrogate Values IV</vt:lpstr>
      <vt:lpstr>Transaction COMMIT in MySQL Autocommit is the Default</vt:lpstr>
      <vt:lpstr>Creating an SQL View</vt:lpstr>
      <vt:lpstr>Result of Using the View CustomerInterestsView</vt:lpstr>
      <vt:lpstr>Complete Output of SQL Query on the View CustomerInterestsView</vt:lpstr>
      <vt:lpstr>Importing Microsoft Excel Data MySQL for Excel</vt:lpstr>
      <vt:lpstr>Importing Microsoft Excel Data The View Ridge Gallery POSTCARD Worksheet</vt:lpstr>
      <vt:lpstr>MySQL for Excel The Open a MySQL Connection Pane</vt:lpstr>
      <vt:lpstr>MySQL for Excel The Connection Password Dialog Box</vt:lpstr>
      <vt:lpstr>MySQL for Excel The Select a Database Schema Pane</vt:lpstr>
      <vt:lpstr>MySQL for Excel The Export Excel Database to New Table Button</vt:lpstr>
      <vt:lpstr>MySQL for Excel The Export Data – POSTCARDS [A1:F27] Dialog Box</vt:lpstr>
      <vt:lpstr>MySQL for Excel Column Options</vt:lpstr>
      <vt:lpstr>MySQL for Excel The Success Dialog Box</vt:lpstr>
      <vt:lpstr>The POSTCARDS_TEMP Data in the VRG Database</vt:lpstr>
      <vt:lpstr>Application Logic I</vt:lpstr>
      <vt:lpstr>Application Logic II</vt:lpstr>
      <vt:lpstr>Application Logic: Basic MySQL SQL/PSM Structure</vt:lpstr>
      <vt:lpstr>Application Logic: MySQL SQL/PSM Statement Delimiters</vt:lpstr>
      <vt:lpstr>Application Logic: Parameters and Variables</vt:lpstr>
      <vt:lpstr>Application Logic: MySQL Control of Flow Statements I</vt:lpstr>
      <vt:lpstr>Application Logic: MySQL Control of Flow Statements II</vt:lpstr>
      <vt:lpstr>Application Logic: Example with Delimiter</vt:lpstr>
      <vt:lpstr>Application Logic: MySQL Cursor Statements</vt:lpstr>
      <vt:lpstr>Application Logic: MySQL Output Statements</vt:lpstr>
      <vt:lpstr>SQL/Persistent Stored Modules (SSL/PSM)</vt:lpstr>
      <vt:lpstr>User-Defined Functions</vt:lpstr>
      <vt:lpstr>User-Defined Functions The FirstNameFirst Function</vt:lpstr>
      <vt:lpstr>User-Defined Functions The FirstNameFirst Function</vt:lpstr>
      <vt:lpstr>User-Defined Functions The FirstNameFirst Function</vt:lpstr>
      <vt:lpstr>User-Defined Functions Additional Character String Functions</vt:lpstr>
      <vt:lpstr>User-Defined Functions The GetLastNameCommaSeparated Function I</vt:lpstr>
      <vt:lpstr>User-Defined Functions The GetLastNameCommaSeparated Function II</vt:lpstr>
      <vt:lpstr>User-Defined Functions The GetLastNameCommaSeparated Function Results</vt:lpstr>
      <vt:lpstr>Altering the POSTCARDS_TEMP table</vt:lpstr>
      <vt:lpstr>Safe Updates The Edit | Preferences Command</vt:lpstr>
      <vt:lpstr>Safe Updates Allowing UPDATES without an SQL WHERE Clause</vt:lpstr>
      <vt:lpstr>Stored Procedures</vt:lpstr>
      <vt:lpstr>PowerPoint Presentation</vt:lpstr>
      <vt:lpstr>PowerPoint Presentation</vt:lpstr>
      <vt:lpstr>Running Stored Procedures Running the InsertCustomerAndInterests Stored Procedure</vt:lpstr>
      <vt:lpstr>Running Stored Procedures The CustomerInterestsView Results</vt:lpstr>
      <vt:lpstr>Triggers</vt:lpstr>
      <vt:lpstr>Triggers Comparison</vt:lpstr>
      <vt:lpstr>Adding the PRICELIST Table</vt:lpstr>
      <vt:lpstr>PowerPoint Presentation</vt:lpstr>
      <vt:lpstr>PowerPoint Presentation</vt:lpstr>
      <vt:lpstr>Running Triggers Results for the TRANS_AfterInsertSetAskingPrice Trigger</vt:lpstr>
      <vt:lpstr>Displaying MySQL Triggers With the SHOW TRIGGERS Command</vt:lpstr>
      <vt:lpstr>Displaying MySQL Triggers With the Triggers Tab in the MySQL Table Editor</vt:lpstr>
      <vt:lpstr>Concurrency Control</vt:lpstr>
      <vt:lpstr>MySQL Concurrency Options</vt:lpstr>
      <vt:lpstr>MySQL Security Model</vt:lpstr>
      <vt:lpstr>MySQL Server Administration The MySQL Workbench MANGEMENT, INSTANCE and PERFORMANCE Page Links</vt:lpstr>
      <vt:lpstr>MySQL Server Administration The Administration—Server Status Window</vt:lpstr>
      <vt:lpstr>MySQL Server Administration The Administration—User and Privileges Window</vt:lpstr>
      <vt:lpstr>MySQL Logins and Privileges The Default User Data</vt:lpstr>
      <vt:lpstr>MySQL Logins and Privileges Creating the VRG-User Login</vt:lpstr>
      <vt:lpstr>MySQL Logins and Privileges The VRG-User Login in User Accounts</vt:lpstr>
      <vt:lpstr>MySQL Logins and Privileges Assigning Administrative Roles</vt:lpstr>
      <vt:lpstr>MySQL Logins and Privileges Assigning Schema Privileges</vt:lpstr>
      <vt:lpstr>MySQL Logins and Privileges Selecting the Schema</vt:lpstr>
      <vt:lpstr>MySQL Logins and Privileges Default Host and Schema Privileges</vt:lpstr>
      <vt:lpstr>MySQL Logins and Privileges Selected Host and Schema Privileges</vt:lpstr>
      <vt:lpstr>MySQL Logins and Privileges Assigned Host and Schema Privileges</vt:lpstr>
      <vt:lpstr>MySQL Backup</vt:lpstr>
      <vt:lpstr>MySQL Restore</vt:lpstr>
      <vt:lpstr> David Kroenke and David Auer  Database Processing Fundamentals, Design, and Implementation  (14th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Kroenke-Auer-DBP-e14-PPT-Chapter-10C-Part-02</dc:title>
  <dc:creator>David J. Auer</dc:creator>
  <cp:lastModifiedBy>Kim Norbuta</cp:lastModifiedBy>
  <cp:revision>218</cp:revision>
  <dcterms:created xsi:type="dcterms:W3CDTF">2005-01-24T23:48:45Z</dcterms:created>
  <dcterms:modified xsi:type="dcterms:W3CDTF">2015-09-14T15:57:18Z</dcterms:modified>
</cp:coreProperties>
</file>